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2" r:id="rId5"/>
    <p:sldId id="263" r:id="rId6"/>
    <p:sldId id="301" r:id="rId7"/>
    <p:sldId id="264" r:id="rId8"/>
    <p:sldId id="310" r:id="rId9"/>
    <p:sldId id="321" r:id="rId10"/>
    <p:sldId id="302" r:id="rId11"/>
    <p:sldId id="267" r:id="rId12"/>
    <p:sldId id="288" r:id="rId13"/>
    <p:sldId id="299" r:id="rId14"/>
    <p:sldId id="308" r:id="rId15"/>
    <p:sldId id="307" r:id="rId16"/>
    <p:sldId id="323" r:id="rId17"/>
    <p:sldId id="322" r:id="rId18"/>
    <p:sldId id="289" r:id="rId19"/>
    <p:sldId id="325" r:id="rId20"/>
    <p:sldId id="298" r:id="rId21"/>
    <p:sldId id="300" r:id="rId22"/>
    <p:sldId id="313" r:id="rId23"/>
    <p:sldId id="303" r:id="rId24"/>
    <p:sldId id="266" r:id="rId25"/>
    <p:sldId id="292" r:id="rId26"/>
    <p:sldId id="293" r:id="rId27"/>
    <p:sldId id="294" r:id="rId28"/>
    <p:sldId id="295" r:id="rId29"/>
    <p:sldId id="296" r:id="rId30"/>
    <p:sldId id="297" r:id="rId31"/>
    <p:sldId id="260" r:id="rId32"/>
    <p:sldId id="32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84559" autoAdjust="0"/>
  </p:normalViewPr>
  <p:slideViewPr>
    <p:cSldViewPr snapToGrid="0">
      <p:cViewPr>
        <p:scale>
          <a:sx n="85" d="100"/>
          <a:sy n="85" d="100"/>
        </p:scale>
        <p:origin x="7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F9182-0997-4853-BBCB-2CEADC011AE1}" type="datetimeFigureOut">
              <a:rPr lang="en-AU" smtClean="0"/>
              <a:t>16/08/2017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10C436-CB50-4702-9603-BB2FB3E89307}" type="slidenum">
              <a:rPr lang="en-AU" smtClean="0"/>
              <a:t>‹#›</a:t>
            </a:fld>
            <a:endParaRPr lang="en-AU"/>
          </a:p>
        </p:txBody>
      </p:sp>
    </p:spTree>
    <p:extLst>
      <p:ext uri="{BB962C8B-B14F-4D97-AF65-F5344CB8AC3E}">
        <p14:creationId xmlns:p14="http://schemas.microsoft.com/office/powerpoint/2010/main" val="182537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10C436-CB50-4702-9603-BB2FB3E89307}" type="slidenum">
              <a:rPr lang="en-AU" smtClean="0"/>
              <a:t>3</a:t>
            </a:fld>
            <a:endParaRPr lang="en-AU"/>
          </a:p>
        </p:txBody>
      </p:sp>
    </p:spTree>
    <p:extLst>
      <p:ext uri="{BB962C8B-B14F-4D97-AF65-F5344CB8AC3E}">
        <p14:creationId xmlns:p14="http://schemas.microsoft.com/office/powerpoint/2010/main" val="1844657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Some devices have been identified as intuitive tools which require less support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a number of students are developing considerable relevant expertise, on which less tech-savvy students and even teachers can draw</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12</a:t>
            </a:fld>
            <a:endParaRPr lang="en-AU"/>
          </a:p>
        </p:txBody>
      </p:sp>
    </p:spTree>
    <p:extLst>
      <p:ext uri="{BB962C8B-B14F-4D97-AF65-F5344CB8AC3E}">
        <p14:creationId xmlns:p14="http://schemas.microsoft.com/office/powerpoint/2010/main" val="1827419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910C436-CB50-4702-9603-BB2FB3E89307}" type="slidenum">
              <a:rPr lang="en-AU" smtClean="0"/>
              <a:t>13</a:t>
            </a:fld>
            <a:endParaRPr lang="en-AU"/>
          </a:p>
        </p:txBody>
      </p:sp>
    </p:spTree>
    <p:extLst>
      <p:ext uri="{BB962C8B-B14F-4D97-AF65-F5344CB8AC3E}">
        <p14:creationId xmlns:p14="http://schemas.microsoft.com/office/powerpoint/2010/main" val="422629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iPad was seen as primarily a consumption tool rather than a productive or creative device</a:t>
            </a:r>
          </a:p>
          <a:p>
            <a:pPr marL="0" indent="0">
              <a:buNone/>
            </a:pPr>
            <a:r>
              <a:rPr lang="en-AU" dirty="0" smtClean="0"/>
              <a:t>With no models to work from, they had to explore, practice, and discover – on their own – the iPad's potential for expanding learning.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Mobile Devices / Tablets are a game-changer; they encompass many of the tools smartphones offer while presenting an ever-expanding collection of tools for learning.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Certain physical features – such as, for example, small screen sizes on mobile phones – may present some challenges. </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14</a:t>
            </a:fld>
            <a:endParaRPr lang="en-AU"/>
          </a:p>
        </p:txBody>
      </p:sp>
    </p:spTree>
    <p:extLst>
      <p:ext uri="{BB962C8B-B14F-4D97-AF65-F5344CB8AC3E}">
        <p14:creationId xmlns:p14="http://schemas.microsoft.com/office/powerpoint/2010/main" val="2829293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Experimental Stage</a:t>
            </a:r>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15</a:t>
            </a:fld>
            <a:endParaRPr lang="en-AU"/>
          </a:p>
        </p:txBody>
      </p:sp>
    </p:spTree>
    <p:extLst>
      <p:ext uri="{BB962C8B-B14F-4D97-AF65-F5344CB8AC3E}">
        <p14:creationId xmlns:p14="http://schemas.microsoft.com/office/powerpoint/2010/main" val="2476168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16</a:t>
            </a:fld>
            <a:endParaRPr lang="en-AU"/>
          </a:p>
        </p:txBody>
      </p:sp>
    </p:spTree>
    <p:extLst>
      <p:ext uri="{BB962C8B-B14F-4D97-AF65-F5344CB8AC3E}">
        <p14:creationId xmlns:p14="http://schemas.microsoft.com/office/powerpoint/2010/main" val="2955492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Friction between the single-owner design of iPads and their use in class sets: "we are doing something that is alien to the device ... we have tried to make it behave like a laptop in a trolley when it really should be a student-owned device"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Being so mobile, you are not restricted to being in your classroom or at desks. It was noted that students had more flexibility in when and how to learn, opting, for example, to work on their iPads outside the classroom during lunch breaks, responding to this newfound freedom, was setting up flexible classrooms with no fixed desks in order to foster collaboration and communication between students – a change which some teachers were finding challenging</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17</a:t>
            </a:fld>
            <a:endParaRPr lang="en-AU"/>
          </a:p>
        </p:txBody>
      </p:sp>
    </p:spTree>
    <p:extLst>
      <p:ext uri="{BB962C8B-B14F-4D97-AF65-F5344CB8AC3E}">
        <p14:creationId xmlns:p14="http://schemas.microsoft.com/office/powerpoint/2010/main" val="1101410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18</a:t>
            </a:fld>
            <a:endParaRPr lang="en-AU"/>
          </a:p>
        </p:txBody>
      </p:sp>
    </p:spTree>
    <p:extLst>
      <p:ext uri="{BB962C8B-B14F-4D97-AF65-F5344CB8AC3E}">
        <p14:creationId xmlns:p14="http://schemas.microsoft.com/office/powerpoint/2010/main" val="4083464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some staff in their institutions were unenthusiastic,</a:t>
            </a:r>
          </a:p>
          <a:p>
            <a:r>
              <a:rPr lang="en-AU" dirty="0" smtClean="0"/>
              <a:t>some staff felt overwhelmed and underprepared;</a:t>
            </a:r>
          </a:p>
          <a:p>
            <a:r>
              <a:rPr lang="en-AU" dirty="0" smtClean="0"/>
              <a:t>that some were unsure how to integrate mobile devices with their teaching, or did so in pedagogically</a:t>
            </a:r>
          </a:p>
          <a:p>
            <a:r>
              <a:rPr lang="en-AU" dirty="0" smtClean="0"/>
              <a:t>limited ways; and, most importantly of all, that all were time-poor, which limited their availability for PD</a:t>
            </a:r>
          </a:p>
          <a:p>
            <a:r>
              <a:rPr lang="en-AU" dirty="0" smtClean="0"/>
              <a:t>as well as the time they had to spend researching the most appropriate apps</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19</a:t>
            </a:fld>
            <a:endParaRPr lang="en-AU"/>
          </a:p>
        </p:txBody>
      </p:sp>
    </p:spTree>
    <p:extLst>
      <p:ext uri="{BB962C8B-B14F-4D97-AF65-F5344CB8AC3E}">
        <p14:creationId xmlns:p14="http://schemas.microsoft.com/office/powerpoint/2010/main" val="1610985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22</a:t>
            </a:fld>
            <a:endParaRPr lang="en-AU"/>
          </a:p>
        </p:txBody>
      </p:sp>
    </p:spTree>
    <p:extLst>
      <p:ext uri="{BB962C8B-B14F-4D97-AF65-F5344CB8AC3E}">
        <p14:creationId xmlns:p14="http://schemas.microsoft.com/office/powerpoint/2010/main" val="1647438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Instead of looking at </a:t>
            </a:r>
            <a:r>
              <a:rPr lang="en-AU" sz="1200" b="1" kern="1200" dirty="0" smtClean="0">
                <a:solidFill>
                  <a:schemeClr val="tx1"/>
                </a:solidFill>
                <a:effectLst/>
                <a:latin typeface="+mn-lt"/>
                <a:ea typeface="+mn-ea"/>
                <a:cs typeface="+mn-cs"/>
              </a:rPr>
              <a:t>technology</a:t>
            </a:r>
            <a:r>
              <a:rPr lang="en-AU" sz="1200" kern="1200" dirty="0" smtClean="0">
                <a:solidFill>
                  <a:schemeClr val="tx1"/>
                </a:solidFill>
                <a:effectLst/>
                <a:latin typeface="+mn-lt"/>
                <a:ea typeface="+mn-ea"/>
                <a:cs typeface="+mn-cs"/>
              </a:rPr>
              <a:t> as just another problem on the list of those we face as administrators, we must harness it as a powerful ally. By purposely and continuously improving our administrative </a:t>
            </a:r>
            <a:r>
              <a:rPr lang="en-AU" sz="1200" b="1" kern="1200" dirty="0" smtClean="0">
                <a:solidFill>
                  <a:schemeClr val="tx1"/>
                </a:solidFill>
                <a:effectLst/>
                <a:latin typeface="+mn-lt"/>
                <a:ea typeface="+mn-ea"/>
                <a:cs typeface="+mn-cs"/>
              </a:rPr>
              <a:t>technology</a:t>
            </a:r>
            <a:r>
              <a:rPr lang="en-AU" sz="1200" kern="1200" dirty="0" smtClean="0">
                <a:solidFill>
                  <a:schemeClr val="tx1"/>
                </a:solidFill>
                <a:effectLst/>
                <a:latin typeface="+mn-lt"/>
                <a:ea typeface="+mn-ea"/>
                <a:cs typeface="+mn-cs"/>
              </a:rPr>
              <a:t> skills, we can lead with </a:t>
            </a:r>
            <a:r>
              <a:rPr lang="en-AU" sz="1200" b="1" kern="1200" dirty="0" smtClean="0">
                <a:solidFill>
                  <a:schemeClr val="tx1"/>
                </a:solidFill>
                <a:effectLst/>
                <a:latin typeface="+mn-lt"/>
                <a:ea typeface="+mn-ea"/>
                <a:cs typeface="+mn-cs"/>
              </a:rPr>
              <a:t>technology</a:t>
            </a:r>
            <a:r>
              <a:rPr lang="en-AU" sz="1200" kern="1200" dirty="0" smtClean="0">
                <a:solidFill>
                  <a:schemeClr val="tx1"/>
                </a:solidFill>
                <a:effectLst/>
                <a:latin typeface="+mn-lt"/>
                <a:ea typeface="+mn-ea"/>
                <a:cs typeface="+mn-cs"/>
              </a:rPr>
              <a:t>, not be led by it.</a:t>
            </a:r>
          </a:p>
          <a:p>
            <a:r>
              <a:rPr lang="en-AU" sz="1200" kern="1200" dirty="0" smtClean="0">
                <a:solidFill>
                  <a:schemeClr val="tx1"/>
                </a:solidFill>
                <a:effectLst/>
                <a:latin typeface="+mn-lt"/>
                <a:ea typeface="+mn-ea"/>
                <a:cs typeface="+mn-cs"/>
              </a:rPr>
              <a:t>Six Standards</a:t>
            </a:r>
            <a:endParaRPr lang="en-AU" dirty="0" smtClean="0"/>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24</a:t>
            </a:fld>
            <a:endParaRPr lang="en-AU"/>
          </a:p>
        </p:txBody>
      </p:sp>
    </p:spTree>
    <p:extLst>
      <p:ext uri="{BB962C8B-B14F-4D97-AF65-F5344CB8AC3E}">
        <p14:creationId xmlns:p14="http://schemas.microsoft.com/office/powerpoint/2010/main" val="3571170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4</a:t>
            </a:fld>
            <a:endParaRPr lang="en-AU"/>
          </a:p>
        </p:txBody>
      </p:sp>
    </p:spTree>
    <p:extLst>
      <p:ext uri="{BB962C8B-B14F-4D97-AF65-F5344CB8AC3E}">
        <p14:creationId xmlns:p14="http://schemas.microsoft.com/office/powerpoint/2010/main" val="2800409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25</a:t>
            </a:fld>
            <a:endParaRPr lang="en-AU"/>
          </a:p>
        </p:txBody>
      </p:sp>
    </p:spTree>
    <p:extLst>
      <p:ext uri="{BB962C8B-B14F-4D97-AF65-F5344CB8AC3E}">
        <p14:creationId xmlns:p14="http://schemas.microsoft.com/office/powerpoint/2010/main" val="1121764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26</a:t>
            </a:fld>
            <a:endParaRPr lang="en-AU"/>
          </a:p>
        </p:txBody>
      </p:sp>
    </p:spTree>
    <p:extLst>
      <p:ext uri="{BB962C8B-B14F-4D97-AF65-F5344CB8AC3E}">
        <p14:creationId xmlns:p14="http://schemas.microsoft.com/office/powerpoint/2010/main" val="3744283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Principal needs to set the example – recruit help from staff to enable</a:t>
            </a:r>
          </a:p>
          <a:p>
            <a:r>
              <a:rPr lang="en-AU" sz="1200" kern="1200" dirty="0" smtClean="0">
                <a:solidFill>
                  <a:schemeClr val="tx1"/>
                </a:solidFill>
                <a:effectLst/>
                <a:latin typeface="+mn-lt"/>
                <a:ea typeface="+mn-ea"/>
                <a:cs typeface="+mn-cs"/>
              </a:rPr>
              <a:t>School Staff Tweets</a:t>
            </a:r>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27</a:t>
            </a:fld>
            <a:endParaRPr lang="en-AU"/>
          </a:p>
        </p:txBody>
      </p:sp>
    </p:spTree>
    <p:extLst>
      <p:ext uri="{BB962C8B-B14F-4D97-AF65-F5344CB8AC3E}">
        <p14:creationId xmlns:p14="http://schemas.microsoft.com/office/powerpoint/2010/main" val="1809811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Utilise</a:t>
            </a:r>
            <a:r>
              <a:rPr lang="en-AU" baseline="0" dirty="0" smtClean="0"/>
              <a:t> a PDA</a:t>
            </a:r>
            <a:r>
              <a:rPr lang="en-AU" dirty="0" smtClean="0"/>
              <a:t>, synchronized with his desktop computer. He manages his building budget using the district's real-time finance program.</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28</a:t>
            </a:fld>
            <a:endParaRPr lang="en-AU"/>
          </a:p>
        </p:txBody>
      </p:sp>
    </p:spTree>
    <p:extLst>
      <p:ext uri="{BB962C8B-B14F-4D97-AF65-F5344CB8AC3E}">
        <p14:creationId xmlns:p14="http://schemas.microsoft.com/office/powerpoint/2010/main" val="23752511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29</a:t>
            </a:fld>
            <a:endParaRPr lang="en-AU"/>
          </a:p>
        </p:txBody>
      </p:sp>
    </p:spTree>
    <p:extLst>
      <p:ext uri="{BB962C8B-B14F-4D97-AF65-F5344CB8AC3E}">
        <p14:creationId xmlns:p14="http://schemas.microsoft.com/office/powerpoint/2010/main" val="3798238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30</a:t>
            </a:fld>
            <a:endParaRPr lang="en-AU"/>
          </a:p>
        </p:txBody>
      </p:sp>
    </p:spTree>
    <p:extLst>
      <p:ext uri="{BB962C8B-B14F-4D97-AF65-F5344CB8AC3E}">
        <p14:creationId xmlns:p14="http://schemas.microsoft.com/office/powerpoint/2010/main" val="26895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Need</a:t>
            </a:r>
            <a:r>
              <a:rPr lang="en-AU" baseline="0" dirty="0" smtClean="0"/>
              <a:t> a Technology Champion to drive the change and introduction of tech.</a:t>
            </a:r>
          </a:p>
          <a:p>
            <a:r>
              <a:rPr lang="en-AU" baseline="0" dirty="0" smtClean="0"/>
              <a:t>Grants – Hardware</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t>Partnership with Microsoft, Apple, Samsung, adobe,</a:t>
            </a:r>
            <a:r>
              <a:rPr lang="en-AU" sz="1200" baseline="0" dirty="0" smtClean="0"/>
              <a:t> Google – Funding and PD </a:t>
            </a:r>
            <a:endParaRPr lang="en-AU" sz="1200" dirty="0" smtClean="0"/>
          </a:p>
          <a:p>
            <a:r>
              <a:rPr lang="en-AU" dirty="0" smtClean="0"/>
              <a:t>Gives state schools an opportunity to compete with private school budgets</a:t>
            </a:r>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5</a:t>
            </a:fld>
            <a:endParaRPr lang="en-AU"/>
          </a:p>
        </p:txBody>
      </p:sp>
    </p:spTree>
    <p:extLst>
      <p:ext uri="{BB962C8B-B14F-4D97-AF65-F5344CB8AC3E}">
        <p14:creationId xmlns:p14="http://schemas.microsoft.com/office/powerpoint/2010/main" val="77761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Developing Expertise</a:t>
            </a:r>
            <a:endParaRPr lang="en-AU" dirty="0"/>
          </a:p>
        </p:txBody>
      </p:sp>
      <p:sp>
        <p:nvSpPr>
          <p:cNvPr id="4" name="Slide Number Placeholder 3"/>
          <p:cNvSpPr>
            <a:spLocks noGrp="1"/>
          </p:cNvSpPr>
          <p:nvPr>
            <p:ph type="sldNum" sz="quarter" idx="10"/>
          </p:nvPr>
        </p:nvSpPr>
        <p:spPr/>
        <p:txBody>
          <a:bodyPr/>
          <a:lstStyle/>
          <a:p>
            <a:fld id="{A910C436-CB50-4702-9603-BB2FB3E89307}" type="slidenum">
              <a:rPr lang="en-AU" smtClean="0"/>
              <a:t>6</a:t>
            </a:fld>
            <a:endParaRPr lang="en-AU"/>
          </a:p>
        </p:txBody>
      </p:sp>
    </p:spTree>
    <p:extLst>
      <p:ext uri="{BB962C8B-B14F-4D97-AF65-F5344CB8AC3E}">
        <p14:creationId xmlns:p14="http://schemas.microsoft.com/office/powerpoint/2010/main" val="3303599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Teachers need to develop a critical awareness of the range of pedagogical approaches to which m-learning lends itself, and actively balance considerations of pedagogy and content with considerations of technology.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teachers must be ready to engage in self-directed learning as technologies change, their teaching contexts shift, and their students' needs evolve; </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7</a:t>
            </a:fld>
            <a:endParaRPr lang="en-AU"/>
          </a:p>
        </p:txBody>
      </p:sp>
    </p:spTree>
    <p:extLst>
      <p:ext uri="{BB962C8B-B14F-4D97-AF65-F5344CB8AC3E}">
        <p14:creationId xmlns:p14="http://schemas.microsoft.com/office/powerpoint/2010/main" val="2136876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Pedagogically grounded and adequately contextualised professional development (PD) was seen as vital for time-poor staff, while a desire to set up a professional community of practice was widely expressed</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teachers must be ready to engage in self-directed learning as technologies change, their teaching contexts shift, and their students' needs evolve; </a:t>
            </a:r>
          </a:p>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8</a:t>
            </a:fld>
            <a:endParaRPr lang="en-AU"/>
          </a:p>
        </p:txBody>
      </p:sp>
    </p:spTree>
    <p:extLst>
      <p:ext uri="{BB962C8B-B14F-4D97-AF65-F5344CB8AC3E}">
        <p14:creationId xmlns:p14="http://schemas.microsoft.com/office/powerpoint/2010/main" val="2160265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Main recommendations emerged regarding PD.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smtClean="0"/>
              <a:t>Staff need time to attend formal PD; engage in informal collaborations with colleagues; play with devices in order to build familiarity; research apps; and explore wider pedagogical possibilities.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MENTORING /</a:t>
            </a:r>
            <a:r>
              <a:rPr lang="en-AU" baseline="0" dirty="0" err="1" smtClean="0"/>
              <a:t>COACHING</a:t>
            </a:r>
            <a:r>
              <a:rPr lang="en-AU" dirty="0" err="1" smtClean="0"/>
              <a:t>In</a:t>
            </a:r>
            <a:r>
              <a:rPr lang="en-AU" dirty="0" smtClean="0"/>
              <a:t> a rapidly changing field, formal PD cannot cover all possibilities. Moreover, for time-poor teachers, standardised PD sessions are likely to be less effective than individualised PD delivered at the point of need, for example, support being provided by a technology co-ordinator or mentor</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smtClean="0"/>
              <a:t>Professional learning networks for ongoing learning. </a:t>
            </a:r>
            <a:r>
              <a:rPr lang="en-AU" dirty="0" smtClean="0"/>
              <a:t>- sustainable model which encourages collaboration, save time and energy, &amp; avoid schools and teachers reinventing the wheel</a:t>
            </a:r>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9</a:t>
            </a:fld>
            <a:endParaRPr lang="en-AU"/>
          </a:p>
        </p:txBody>
      </p:sp>
    </p:spTree>
    <p:extLst>
      <p:ext uri="{BB962C8B-B14F-4D97-AF65-F5344CB8AC3E}">
        <p14:creationId xmlns:p14="http://schemas.microsoft.com/office/powerpoint/2010/main" val="2189920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Internet Speed</a:t>
            </a:r>
            <a:r>
              <a:rPr lang="en-AU" baseline="0" dirty="0" smtClean="0"/>
              <a:t> and Tech Support</a:t>
            </a:r>
            <a:endParaRPr lang="en-AU" dirty="0"/>
          </a:p>
        </p:txBody>
      </p:sp>
      <p:sp>
        <p:nvSpPr>
          <p:cNvPr id="4" name="Slide Number Placeholder 3"/>
          <p:cNvSpPr>
            <a:spLocks noGrp="1"/>
          </p:cNvSpPr>
          <p:nvPr>
            <p:ph type="sldNum" sz="quarter" idx="10"/>
          </p:nvPr>
        </p:nvSpPr>
        <p:spPr/>
        <p:txBody>
          <a:bodyPr/>
          <a:lstStyle/>
          <a:p>
            <a:fld id="{A910C436-CB50-4702-9603-BB2FB3E89307}" type="slidenum">
              <a:rPr lang="en-AU" smtClean="0"/>
              <a:t>10</a:t>
            </a:fld>
            <a:endParaRPr lang="en-AU"/>
          </a:p>
        </p:txBody>
      </p:sp>
    </p:spTree>
    <p:extLst>
      <p:ext uri="{BB962C8B-B14F-4D97-AF65-F5344CB8AC3E}">
        <p14:creationId xmlns:p14="http://schemas.microsoft.com/office/powerpoint/2010/main" val="3502516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2750E6-8D53-4179-902B-46D5E2462881}" type="slidenum">
              <a:rPr lang="en-AU" smtClean="0"/>
              <a:t>11</a:t>
            </a:fld>
            <a:endParaRPr lang="en-AU"/>
          </a:p>
        </p:txBody>
      </p:sp>
    </p:spTree>
    <p:extLst>
      <p:ext uri="{BB962C8B-B14F-4D97-AF65-F5344CB8AC3E}">
        <p14:creationId xmlns:p14="http://schemas.microsoft.com/office/powerpoint/2010/main" val="342168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51A401B-FA98-4AF9-A741-7C0028C2591C}" type="datetimeFigureOut">
              <a:rPr lang="en-AU" smtClean="0"/>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253273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51A401B-FA98-4AF9-A741-7C0028C2591C}" type="datetimeFigureOut">
              <a:rPr lang="en-AU" smtClean="0"/>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237487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51A401B-FA98-4AF9-A741-7C0028C2591C}" type="datetimeFigureOut">
              <a:rPr lang="en-AU" smtClean="0"/>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143818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51A401B-FA98-4AF9-A741-7C0028C2591C}" type="datetimeFigureOut">
              <a:rPr lang="en-AU" smtClean="0"/>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327207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1A401B-FA98-4AF9-A741-7C0028C2591C}" type="datetimeFigureOut">
              <a:rPr lang="en-AU" smtClean="0"/>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366421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51A401B-FA98-4AF9-A741-7C0028C2591C}" type="datetimeFigureOut">
              <a:rPr lang="en-AU" smtClean="0"/>
              <a:t>16/08/2017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407950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51A401B-FA98-4AF9-A741-7C0028C2591C}" type="datetimeFigureOut">
              <a:rPr lang="en-AU" smtClean="0"/>
              <a:t>16/08/2017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211383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51A401B-FA98-4AF9-A741-7C0028C2591C}" type="datetimeFigureOut">
              <a:rPr lang="en-AU" smtClean="0"/>
              <a:t>16/08/2017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212082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401B-FA98-4AF9-A741-7C0028C2591C}" type="datetimeFigureOut">
              <a:rPr lang="en-AU" smtClean="0"/>
              <a:t>16/08/2017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399986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1A401B-FA98-4AF9-A741-7C0028C2591C}" type="datetimeFigureOut">
              <a:rPr lang="en-AU" smtClean="0"/>
              <a:t>16/08/2017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649022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1A401B-FA98-4AF9-A741-7C0028C2591C}" type="datetimeFigureOut">
              <a:rPr lang="en-AU" smtClean="0"/>
              <a:t>16/08/2017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8EE65B-9BF1-4F37-8805-41F8B7EFDD79}" type="slidenum">
              <a:rPr lang="en-AU" smtClean="0"/>
              <a:t>‹#›</a:t>
            </a:fld>
            <a:endParaRPr lang="en-AU"/>
          </a:p>
        </p:txBody>
      </p:sp>
    </p:spTree>
    <p:extLst>
      <p:ext uri="{BB962C8B-B14F-4D97-AF65-F5344CB8AC3E}">
        <p14:creationId xmlns:p14="http://schemas.microsoft.com/office/powerpoint/2010/main" val="244096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A401B-FA98-4AF9-A741-7C0028C2591C}" type="datetimeFigureOut">
              <a:rPr lang="en-AU" smtClean="0"/>
              <a:t>16/08/2017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EE65B-9BF1-4F37-8805-41F8B7EFDD79}" type="slidenum">
              <a:rPr lang="en-AU" smtClean="0"/>
              <a:t>‹#›</a:t>
            </a:fld>
            <a:endParaRPr lang="en-AU"/>
          </a:p>
        </p:txBody>
      </p:sp>
    </p:spTree>
    <p:extLst>
      <p:ext uri="{BB962C8B-B14F-4D97-AF65-F5344CB8AC3E}">
        <p14:creationId xmlns:p14="http://schemas.microsoft.com/office/powerpoint/2010/main" val="3396562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Heath.Henwood@bigpond.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Heath.Henwood@bigpond.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5956886" cy="3995932"/>
          </a:xfrm>
        </p:spPr>
        <p:txBody>
          <a:bodyPr>
            <a:normAutofit fontScale="90000"/>
          </a:bodyPr>
          <a:lstStyle/>
          <a:p>
            <a:r>
              <a:rPr lang="en-AU" sz="8000" b="1" dirty="0"/>
              <a:t>Overcoming Barriers in Adopting Technology</a:t>
            </a:r>
            <a:endParaRPr lang="en-AU" sz="8000" b="1" dirty="0"/>
          </a:p>
        </p:txBody>
      </p:sp>
      <p:sp>
        <p:nvSpPr>
          <p:cNvPr id="3" name="Subtitle 2"/>
          <p:cNvSpPr>
            <a:spLocks noGrp="1"/>
          </p:cNvSpPr>
          <p:nvPr>
            <p:ph type="subTitle" idx="1"/>
          </p:nvPr>
        </p:nvSpPr>
        <p:spPr>
          <a:xfrm>
            <a:off x="0" y="5064369"/>
            <a:ext cx="5956884" cy="1793631"/>
          </a:xfrm>
        </p:spPr>
        <p:txBody>
          <a:bodyPr>
            <a:noAutofit/>
          </a:bodyPr>
          <a:lstStyle/>
          <a:p>
            <a:r>
              <a:rPr lang="en-AU" sz="3600" dirty="0" smtClean="0"/>
              <a:t>Heath Henwood</a:t>
            </a:r>
          </a:p>
          <a:p>
            <a:r>
              <a:rPr lang="en-AU" sz="3200" dirty="0" smtClean="0">
                <a:hlinkClick r:id="rId2"/>
              </a:rPr>
              <a:t>Heath.Henwood@bigpond.com</a:t>
            </a:r>
            <a:endParaRPr lang="en-AU" sz="3200" dirty="0" smtClean="0"/>
          </a:p>
          <a:p>
            <a:r>
              <a:rPr lang="en-AU" sz="3600" dirty="0" err="1" smtClean="0"/>
              <a:t>Ph</a:t>
            </a:r>
            <a:r>
              <a:rPr lang="en-AU" sz="3600" dirty="0" smtClean="0"/>
              <a:t> 0417 730 904</a:t>
            </a:r>
            <a:endParaRPr lang="en-AU"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6885" y="0"/>
            <a:ext cx="6235116" cy="6983330"/>
          </a:xfrm>
          <a:prstGeom prst="rect">
            <a:avLst/>
          </a:prstGeom>
        </p:spPr>
      </p:pic>
    </p:spTree>
    <p:extLst>
      <p:ext uri="{BB962C8B-B14F-4D97-AF65-F5344CB8AC3E}">
        <p14:creationId xmlns:p14="http://schemas.microsoft.com/office/powerpoint/2010/main" val="2534423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8829" y="-1"/>
            <a:ext cx="6920425" cy="6782017"/>
          </a:xfrm>
          <a:prstGeom prst="rect">
            <a:avLst/>
          </a:prstGeom>
        </p:spPr>
      </p:pic>
    </p:spTree>
    <p:extLst>
      <p:ext uri="{BB962C8B-B14F-4D97-AF65-F5344CB8AC3E}">
        <p14:creationId xmlns:p14="http://schemas.microsoft.com/office/powerpoint/2010/main" val="342119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Internet - Speed</a:t>
            </a:r>
            <a:endParaRPr lang="en-AU"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4888" y="891822"/>
            <a:ext cx="7811505" cy="5133977"/>
          </a:xfrm>
          <a:prstGeom prst="rect">
            <a:avLst/>
          </a:prstGeom>
        </p:spPr>
      </p:pic>
    </p:spTree>
    <p:extLst>
      <p:ext uri="{BB962C8B-B14F-4D97-AF65-F5344CB8AC3E}">
        <p14:creationId xmlns:p14="http://schemas.microsoft.com/office/powerpoint/2010/main" val="790507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Tech Support</a:t>
            </a:r>
            <a:endParaRPr lang="en-AU" dirty="0"/>
          </a:p>
        </p:txBody>
      </p:sp>
      <p:sp>
        <p:nvSpPr>
          <p:cNvPr id="3" name="Content Placeholder 2"/>
          <p:cNvSpPr>
            <a:spLocks noGrp="1"/>
          </p:cNvSpPr>
          <p:nvPr>
            <p:ph idx="1"/>
          </p:nvPr>
        </p:nvSpPr>
        <p:spPr>
          <a:xfrm>
            <a:off x="457199" y="893379"/>
            <a:ext cx="11218127" cy="4876800"/>
          </a:xfrm>
        </p:spPr>
        <p:txBody>
          <a:bodyPr>
            <a:normAutofit/>
          </a:bodyPr>
          <a:lstStyle/>
          <a:p>
            <a:pPr marL="0" indent="0">
              <a:buNone/>
            </a:pPr>
            <a:endParaRPr lang="en-AU" dirty="0" smtClean="0"/>
          </a:p>
          <a:p>
            <a:pPr marL="0" indent="0">
              <a:buNone/>
            </a:pPr>
            <a:r>
              <a:rPr lang="en-AU" sz="3200" dirty="0" smtClean="0"/>
              <a:t>BYOD/BYOT </a:t>
            </a:r>
            <a:r>
              <a:rPr lang="en-AU" sz="3200" dirty="0"/>
              <a:t>model presents challenges of </a:t>
            </a:r>
            <a:r>
              <a:rPr lang="en-AU" sz="3200" dirty="0" smtClean="0"/>
              <a:t>a </a:t>
            </a:r>
            <a:r>
              <a:rPr lang="en-AU" sz="3200" dirty="0"/>
              <a:t>different kind in terms of the standards and specifications of </a:t>
            </a:r>
            <a:r>
              <a:rPr lang="en-AU" sz="3200" dirty="0" smtClean="0"/>
              <a:t>devices </a:t>
            </a:r>
          </a:p>
          <a:p>
            <a:pPr marL="0" indent="0">
              <a:buNone/>
            </a:pPr>
            <a:endParaRPr lang="en-AU" sz="3200" dirty="0"/>
          </a:p>
          <a:p>
            <a:pPr marL="0" indent="0">
              <a:buNone/>
            </a:pPr>
            <a:r>
              <a:rPr lang="en-AU" sz="3200" dirty="0" smtClean="0"/>
              <a:t>Network </a:t>
            </a:r>
            <a:r>
              <a:rPr lang="en-AU" sz="3200" dirty="0"/>
              <a:t>speed and capacity, as well as network security, </a:t>
            </a:r>
            <a:r>
              <a:rPr lang="en-AU" sz="3200" dirty="0" smtClean="0"/>
              <a:t>continue to be important issues</a:t>
            </a:r>
          </a:p>
          <a:p>
            <a:pPr marL="0" indent="0">
              <a:buNone/>
            </a:pPr>
            <a:endParaRPr lang="en-AU" sz="3200" dirty="0" smtClean="0"/>
          </a:p>
          <a:p>
            <a:pPr marL="0" indent="0">
              <a:buNone/>
            </a:pPr>
            <a:r>
              <a:rPr lang="en-AU" sz="3200" dirty="0" smtClean="0"/>
              <a:t>Need to ensure adequate </a:t>
            </a:r>
            <a:r>
              <a:rPr lang="en-AU" sz="3200" dirty="0"/>
              <a:t>technical support </a:t>
            </a:r>
          </a:p>
          <a:p>
            <a:endParaRPr lang="en-AU" dirty="0"/>
          </a:p>
        </p:txBody>
      </p:sp>
    </p:spTree>
    <p:extLst>
      <p:ext uri="{BB962C8B-B14F-4D97-AF65-F5344CB8AC3E}">
        <p14:creationId xmlns:p14="http://schemas.microsoft.com/office/powerpoint/2010/main" val="428345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3351" y="801510"/>
            <a:ext cx="6555611" cy="6138941"/>
          </a:xfrm>
          <a:prstGeom prst="rect">
            <a:avLst/>
          </a:prstGeom>
        </p:spPr>
      </p:pic>
      <p:sp>
        <p:nvSpPr>
          <p:cNvPr id="3" name="TextBox 2"/>
          <p:cNvSpPr txBox="1"/>
          <p:nvPr/>
        </p:nvSpPr>
        <p:spPr>
          <a:xfrm>
            <a:off x="135467" y="32069"/>
            <a:ext cx="12056533" cy="769441"/>
          </a:xfrm>
          <a:prstGeom prst="rect">
            <a:avLst/>
          </a:prstGeom>
          <a:noFill/>
        </p:spPr>
        <p:txBody>
          <a:bodyPr wrap="square" rtlCol="0">
            <a:spAutoFit/>
          </a:bodyPr>
          <a:lstStyle/>
          <a:p>
            <a:pPr algn="ctr"/>
            <a:r>
              <a:rPr lang="en-AU" sz="4400" dirty="0" smtClean="0"/>
              <a:t>Which Device?</a:t>
            </a:r>
            <a:endParaRPr lang="en-AU" sz="4400" dirty="0"/>
          </a:p>
        </p:txBody>
      </p:sp>
    </p:spTree>
    <p:extLst>
      <p:ext uri="{BB962C8B-B14F-4D97-AF65-F5344CB8AC3E}">
        <p14:creationId xmlns:p14="http://schemas.microsoft.com/office/powerpoint/2010/main" val="3359595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Which Device</a:t>
            </a:r>
            <a:endParaRPr lang="en-AU" dirty="0"/>
          </a:p>
        </p:txBody>
      </p:sp>
      <p:sp>
        <p:nvSpPr>
          <p:cNvPr id="3" name="Content Placeholder 2"/>
          <p:cNvSpPr>
            <a:spLocks noGrp="1"/>
          </p:cNvSpPr>
          <p:nvPr>
            <p:ph idx="1"/>
          </p:nvPr>
        </p:nvSpPr>
        <p:spPr>
          <a:xfrm>
            <a:off x="457199" y="893379"/>
            <a:ext cx="11218127" cy="4876800"/>
          </a:xfrm>
        </p:spPr>
        <p:txBody>
          <a:bodyPr>
            <a:normAutofit/>
          </a:bodyPr>
          <a:lstStyle/>
          <a:p>
            <a:pPr marL="0" indent="0">
              <a:buNone/>
            </a:pPr>
            <a:r>
              <a:rPr lang="en-AU" dirty="0" smtClean="0"/>
              <a:t>All devices have their benefits and drawbacks</a:t>
            </a:r>
          </a:p>
          <a:p>
            <a:pPr marL="0" indent="0">
              <a:buNone/>
            </a:pPr>
            <a:endParaRPr lang="en-AU" dirty="0" smtClean="0"/>
          </a:p>
          <a:p>
            <a:pPr marL="0" indent="0">
              <a:buNone/>
            </a:pPr>
            <a:r>
              <a:rPr lang="en-AU" dirty="0" smtClean="0"/>
              <a:t>Laptops</a:t>
            </a:r>
          </a:p>
          <a:p>
            <a:pPr marL="0" indent="0">
              <a:buNone/>
            </a:pPr>
            <a:r>
              <a:rPr lang="en-AU" dirty="0" err="1" smtClean="0"/>
              <a:t>MacBooks</a:t>
            </a:r>
            <a:endParaRPr lang="en-AU" dirty="0" smtClean="0"/>
          </a:p>
          <a:p>
            <a:pPr marL="0" indent="0">
              <a:buNone/>
            </a:pPr>
            <a:r>
              <a:rPr lang="en-AU" dirty="0" smtClean="0"/>
              <a:t>I-Pads</a:t>
            </a:r>
          </a:p>
          <a:p>
            <a:pPr marL="0" indent="0">
              <a:buNone/>
            </a:pPr>
            <a:r>
              <a:rPr lang="en-AU" dirty="0" smtClean="0"/>
              <a:t>Mobile Devices / Tablets</a:t>
            </a:r>
          </a:p>
          <a:p>
            <a:pPr marL="0" indent="0">
              <a:buNone/>
            </a:pPr>
            <a:endParaRPr lang="en-AU" dirty="0"/>
          </a:p>
          <a:p>
            <a:pPr marL="0" indent="0">
              <a:buNone/>
            </a:pPr>
            <a:r>
              <a:rPr lang="en-AU" dirty="0" smtClean="0"/>
              <a:t>Conversation: Consumption v Creation</a:t>
            </a:r>
          </a:p>
        </p:txBody>
      </p:sp>
    </p:spTree>
    <p:extLst>
      <p:ext uri="{BB962C8B-B14F-4D97-AF65-F5344CB8AC3E}">
        <p14:creationId xmlns:p14="http://schemas.microsoft.com/office/powerpoint/2010/main" val="3102008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b="1" dirty="0"/>
              <a:t>Experimenting with mobile handheld devices</a:t>
            </a:r>
            <a:endParaRPr lang="en-AU" dirty="0"/>
          </a:p>
        </p:txBody>
      </p:sp>
      <p:sp>
        <p:nvSpPr>
          <p:cNvPr id="3" name="Content Placeholder 2"/>
          <p:cNvSpPr>
            <a:spLocks noGrp="1"/>
          </p:cNvSpPr>
          <p:nvPr>
            <p:ph idx="1"/>
          </p:nvPr>
        </p:nvSpPr>
        <p:spPr>
          <a:xfrm>
            <a:off x="208670" y="998484"/>
            <a:ext cx="11774659" cy="5531350"/>
          </a:xfrm>
        </p:spPr>
        <p:txBody>
          <a:bodyPr>
            <a:normAutofit/>
          </a:bodyPr>
          <a:lstStyle/>
          <a:p>
            <a:pPr marL="0" indent="0">
              <a:buNone/>
            </a:pPr>
            <a:endParaRPr lang="en-AU" sz="3200" dirty="0" smtClean="0"/>
          </a:p>
          <a:p>
            <a:pPr marL="0" indent="0">
              <a:buNone/>
            </a:pPr>
            <a:r>
              <a:rPr lang="en-AU" sz="3200" dirty="0" smtClean="0"/>
              <a:t>Educators </a:t>
            </a:r>
            <a:r>
              <a:rPr lang="en-AU" sz="3200" dirty="0"/>
              <a:t>are exploring ways to use mobile technologies to enhance teaching and learning</a:t>
            </a:r>
          </a:p>
          <a:p>
            <a:pPr marL="0" indent="0">
              <a:buNone/>
            </a:pPr>
            <a:endParaRPr lang="en-AU" sz="3200" dirty="0"/>
          </a:p>
          <a:p>
            <a:pPr marL="0" indent="0">
              <a:buNone/>
            </a:pPr>
            <a:r>
              <a:rPr lang="en-AU" sz="3200" dirty="0"/>
              <a:t>Mobile handheld devices used at all levels from primary to tertiary across KLAs</a:t>
            </a:r>
          </a:p>
          <a:p>
            <a:pPr marL="0" indent="0">
              <a:buNone/>
            </a:pPr>
            <a:r>
              <a:rPr lang="en-AU" sz="3200" dirty="0"/>
              <a:t> </a:t>
            </a:r>
          </a:p>
          <a:p>
            <a:pPr marL="0" indent="0">
              <a:buNone/>
            </a:pPr>
            <a:r>
              <a:rPr lang="en-AU" sz="3200" dirty="0"/>
              <a:t>Australian Research has found that the devices greatly improved communication and opened up space for better teaching models.</a:t>
            </a:r>
          </a:p>
          <a:p>
            <a:pPr marL="0" indent="0">
              <a:buNone/>
            </a:pPr>
            <a:endParaRPr lang="en-AU" sz="3200" dirty="0"/>
          </a:p>
        </p:txBody>
      </p:sp>
    </p:spTree>
    <p:extLst>
      <p:ext uri="{BB962C8B-B14F-4D97-AF65-F5344CB8AC3E}">
        <p14:creationId xmlns:p14="http://schemas.microsoft.com/office/powerpoint/2010/main" val="11862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b="1" dirty="0"/>
              <a:t>Benefits </a:t>
            </a:r>
            <a:r>
              <a:rPr lang="en-AU" b="1" dirty="0" smtClean="0"/>
              <a:t>of m-Learning</a:t>
            </a:r>
            <a:endParaRPr lang="en-AU" dirty="0"/>
          </a:p>
        </p:txBody>
      </p:sp>
      <p:sp>
        <p:nvSpPr>
          <p:cNvPr id="3" name="Content Placeholder 2"/>
          <p:cNvSpPr>
            <a:spLocks noGrp="1"/>
          </p:cNvSpPr>
          <p:nvPr>
            <p:ph idx="1"/>
          </p:nvPr>
        </p:nvSpPr>
        <p:spPr>
          <a:xfrm>
            <a:off x="211015" y="893378"/>
            <a:ext cx="11774659" cy="5964621"/>
          </a:xfrm>
        </p:spPr>
        <p:txBody>
          <a:bodyPr>
            <a:normAutofit/>
          </a:bodyPr>
          <a:lstStyle/>
          <a:p>
            <a:pPr marL="0" indent="0">
              <a:buNone/>
            </a:pPr>
            <a:endParaRPr lang="en-AU" sz="3200" dirty="0" smtClean="0"/>
          </a:p>
          <a:p>
            <a:pPr marL="0" indent="0">
              <a:buNone/>
            </a:pPr>
            <a:r>
              <a:rPr lang="en-AU" sz="3200" dirty="0" smtClean="0"/>
              <a:t>Level </a:t>
            </a:r>
            <a:r>
              <a:rPr lang="en-AU" sz="3200" dirty="0"/>
              <a:t>of </a:t>
            </a:r>
            <a:r>
              <a:rPr lang="en-AU" sz="3200" i="1" dirty="0"/>
              <a:t>motivation and engagement </a:t>
            </a:r>
            <a:r>
              <a:rPr lang="en-AU" sz="3200" dirty="0"/>
              <a:t>for students</a:t>
            </a:r>
          </a:p>
          <a:p>
            <a:pPr marL="0" indent="0">
              <a:buNone/>
            </a:pPr>
            <a:endParaRPr lang="en-AU" sz="3200" dirty="0"/>
          </a:p>
          <a:p>
            <a:pPr marL="0" indent="0">
              <a:buNone/>
            </a:pPr>
            <a:r>
              <a:rPr lang="en-AU" sz="3200" dirty="0" smtClean="0"/>
              <a:t>Flexibility in movement and Pedagogy</a:t>
            </a:r>
          </a:p>
          <a:p>
            <a:pPr marL="0" indent="0">
              <a:buNone/>
            </a:pPr>
            <a:endParaRPr lang="en-AU" sz="3200" dirty="0"/>
          </a:p>
          <a:p>
            <a:pPr marL="0" indent="0">
              <a:buNone/>
            </a:pPr>
            <a:r>
              <a:rPr lang="en-AU" sz="3200" dirty="0" smtClean="0"/>
              <a:t>Mobile technologies </a:t>
            </a:r>
            <a:r>
              <a:rPr lang="en-AU" sz="3200" dirty="0"/>
              <a:t>have both organisational and pedagogical </a:t>
            </a:r>
            <a:r>
              <a:rPr lang="en-AU" sz="3200" dirty="0" smtClean="0"/>
              <a:t>purposes</a:t>
            </a:r>
            <a:endParaRPr lang="en-AU" sz="3200" dirty="0"/>
          </a:p>
          <a:p>
            <a:pPr marL="0" lvl="0" indent="0">
              <a:buNone/>
            </a:pPr>
            <a:endParaRPr lang="en-AU" sz="3200" dirty="0" smtClean="0"/>
          </a:p>
          <a:p>
            <a:pPr marL="0" lvl="0" indent="0">
              <a:buNone/>
            </a:pPr>
            <a:r>
              <a:rPr lang="en-AU" sz="3200" dirty="0" smtClean="0"/>
              <a:t>Pedagogical </a:t>
            </a:r>
            <a:r>
              <a:rPr lang="en-AU" sz="3200" dirty="0"/>
              <a:t>uses </a:t>
            </a:r>
            <a:r>
              <a:rPr lang="en-AU" sz="3200" dirty="0" smtClean="0"/>
              <a:t>include </a:t>
            </a:r>
            <a:r>
              <a:rPr lang="en-AU" sz="3200" dirty="0"/>
              <a:t>apps relevant to areas as diverse as numeracy, science, foreign languages, economics</a:t>
            </a:r>
            <a:r>
              <a:rPr lang="en-AU" sz="3200" dirty="0" smtClean="0"/>
              <a:t>.</a:t>
            </a:r>
          </a:p>
          <a:p>
            <a:pPr marL="0" lvl="0" indent="0">
              <a:buNone/>
            </a:pPr>
            <a:endParaRPr lang="en-AU" sz="3200" dirty="0"/>
          </a:p>
          <a:p>
            <a:pPr marL="0" indent="0">
              <a:buNone/>
            </a:pPr>
            <a:endParaRPr lang="en-AU" dirty="0"/>
          </a:p>
        </p:txBody>
      </p:sp>
    </p:spTree>
    <p:extLst>
      <p:ext uri="{BB962C8B-B14F-4D97-AF65-F5344CB8AC3E}">
        <p14:creationId xmlns:p14="http://schemas.microsoft.com/office/powerpoint/2010/main" val="2348801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Benefits of m-Learning</a:t>
            </a:r>
            <a:endParaRPr lang="en-AU" dirty="0"/>
          </a:p>
        </p:txBody>
      </p:sp>
      <p:sp>
        <p:nvSpPr>
          <p:cNvPr id="3" name="Content Placeholder 2"/>
          <p:cNvSpPr>
            <a:spLocks noGrp="1"/>
          </p:cNvSpPr>
          <p:nvPr>
            <p:ph idx="1"/>
          </p:nvPr>
        </p:nvSpPr>
        <p:spPr>
          <a:xfrm>
            <a:off x="211015" y="893379"/>
            <a:ext cx="11774659" cy="5371954"/>
          </a:xfrm>
        </p:spPr>
        <p:txBody>
          <a:bodyPr>
            <a:normAutofit/>
          </a:bodyPr>
          <a:lstStyle/>
          <a:p>
            <a:pPr marL="0" indent="0">
              <a:buNone/>
            </a:pPr>
            <a:endParaRPr lang="en-AU" sz="3200" dirty="0"/>
          </a:p>
          <a:p>
            <a:pPr marL="0" indent="0">
              <a:buNone/>
            </a:pPr>
            <a:r>
              <a:rPr lang="en-AU" sz="3200" dirty="0" smtClean="0"/>
              <a:t>Schools are </a:t>
            </a:r>
            <a:r>
              <a:rPr lang="en-AU" sz="3200" dirty="0"/>
              <a:t>beginning to capitalise on the </a:t>
            </a:r>
            <a:r>
              <a:rPr lang="en-AU" sz="3200" i="1" dirty="0"/>
              <a:t>seamless learning spaces </a:t>
            </a:r>
            <a:r>
              <a:rPr lang="en-AU" sz="3200" dirty="0"/>
              <a:t>opened up by mobile devices. </a:t>
            </a:r>
            <a:endParaRPr lang="en-AU" sz="3200" dirty="0" smtClean="0"/>
          </a:p>
          <a:p>
            <a:pPr marL="0" indent="0">
              <a:buNone/>
            </a:pPr>
            <a:endParaRPr lang="en-AU" sz="3200" dirty="0"/>
          </a:p>
          <a:p>
            <a:pPr marL="0" indent="0">
              <a:buNone/>
            </a:pPr>
            <a:r>
              <a:rPr lang="en-AU" sz="3200" dirty="0" smtClean="0"/>
              <a:t>Use </a:t>
            </a:r>
            <a:r>
              <a:rPr lang="en-AU" sz="3200" dirty="0"/>
              <a:t>for collaboration or personalisation, and creating seamless learning spaces</a:t>
            </a:r>
          </a:p>
          <a:p>
            <a:pPr marL="0" indent="0">
              <a:buNone/>
            </a:pPr>
            <a:endParaRPr lang="en-AU" sz="3200" dirty="0"/>
          </a:p>
          <a:p>
            <a:pPr marL="0" indent="0">
              <a:buNone/>
            </a:pPr>
            <a:r>
              <a:rPr lang="en-AU" dirty="0"/>
              <a:t> </a:t>
            </a:r>
            <a:r>
              <a:rPr lang="en-AU" sz="3200" dirty="0"/>
              <a:t>Teachers and students have become co-learners and pioneers in the classroom as they test out the power of this new technology. </a:t>
            </a:r>
            <a:endParaRPr lang="en-AU" sz="4000" dirty="0"/>
          </a:p>
        </p:txBody>
      </p:sp>
    </p:spTree>
    <p:extLst>
      <p:ext uri="{BB962C8B-B14F-4D97-AF65-F5344CB8AC3E}">
        <p14:creationId xmlns:p14="http://schemas.microsoft.com/office/powerpoint/2010/main" val="30260958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Drawbacks of m-learning</a:t>
            </a:r>
            <a:endParaRPr lang="en-AU" dirty="0"/>
          </a:p>
        </p:txBody>
      </p:sp>
      <p:sp>
        <p:nvSpPr>
          <p:cNvPr id="3" name="Content Placeholder 2"/>
          <p:cNvSpPr>
            <a:spLocks noGrp="1"/>
          </p:cNvSpPr>
          <p:nvPr>
            <p:ph idx="1"/>
          </p:nvPr>
        </p:nvSpPr>
        <p:spPr>
          <a:xfrm>
            <a:off x="457199" y="893378"/>
            <a:ext cx="11218127" cy="5563865"/>
          </a:xfrm>
        </p:spPr>
        <p:txBody>
          <a:bodyPr>
            <a:normAutofit/>
          </a:bodyPr>
          <a:lstStyle/>
          <a:p>
            <a:pPr marL="0" indent="0">
              <a:buNone/>
            </a:pPr>
            <a:endParaRPr lang="en-AU" sz="3200" dirty="0" smtClean="0"/>
          </a:p>
          <a:p>
            <a:pPr marL="0" indent="0">
              <a:buNone/>
            </a:pPr>
            <a:r>
              <a:rPr lang="en-AU" sz="3200" dirty="0" smtClean="0"/>
              <a:t>Issues </a:t>
            </a:r>
            <a:r>
              <a:rPr lang="en-AU" sz="3200" dirty="0"/>
              <a:t>with mobile handheld devices</a:t>
            </a:r>
          </a:p>
          <a:p>
            <a:pPr marL="0" indent="0">
              <a:buNone/>
            </a:pPr>
            <a:endParaRPr lang="en-AU" sz="3200" dirty="0" smtClean="0"/>
          </a:p>
          <a:p>
            <a:pPr marL="0" indent="0">
              <a:buNone/>
            </a:pPr>
            <a:r>
              <a:rPr lang="en-AU" sz="3200" dirty="0" smtClean="0"/>
              <a:t>New </a:t>
            </a:r>
            <a:r>
              <a:rPr lang="en-AU" sz="3200" dirty="0"/>
              <a:t>Tech is not designed for education, particularly mobile devices.</a:t>
            </a:r>
          </a:p>
          <a:p>
            <a:pPr marL="0" indent="0">
              <a:buNone/>
            </a:pPr>
            <a:endParaRPr lang="en-AU" sz="3200" dirty="0" smtClean="0"/>
          </a:p>
          <a:p>
            <a:pPr marL="0" indent="0">
              <a:buNone/>
            </a:pPr>
            <a:r>
              <a:rPr lang="en-AU" sz="3200" dirty="0" smtClean="0"/>
              <a:t>Devices need </a:t>
            </a:r>
            <a:r>
              <a:rPr lang="en-AU" sz="3200" dirty="0"/>
              <a:t>to be repurposed for </a:t>
            </a:r>
            <a:r>
              <a:rPr lang="en-AU" sz="3200" dirty="0" smtClean="0"/>
              <a:t>learning</a:t>
            </a:r>
          </a:p>
          <a:p>
            <a:pPr marL="0" indent="0">
              <a:buNone/>
            </a:pPr>
            <a:endParaRPr lang="en-AU" sz="3200" dirty="0"/>
          </a:p>
          <a:p>
            <a:pPr marL="0" indent="0">
              <a:buNone/>
            </a:pPr>
            <a:r>
              <a:rPr lang="en-AU" sz="3200" dirty="0"/>
              <a:t>Friction between the single-owner design of iPads and their use in class </a:t>
            </a:r>
            <a:r>
              <a:rPr lang="en-AU" sz="3200" dirty="0" smtClean="0"/>
              <a:t>sets</a:t>
            </a:r>
          </a:p>
          <a:p>
            <a:pPr marL="0" indent="0">
              <a:buNone/>
            </a:pPr>
            <a:endParaRPr lang="en-AU" sz="3200" dirty="0" smtClean="0"/>
          </a:p>
          <a:p>
            <a:pPr marL="0" indent="0">
              <a:buNone/>
            </a:pPr>
            <a:endParaRPr lang="en-AU" dirty="0"/>
          </a:p>
        </p:txBody>
      </p:sp>
    </p:spTree>
    <p:extLst>
      <p:ext uri="{BB962C8B-B14F-4D97-AF65-F5344CB8AC3E}">
        <p14:creationId xmlns:p14="http://schemas.microsoft.com/office/powerpoint/2010/main" val="1262145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b="1" dirty="0" smtClean="0"/>
              <a:t>Drawbacks </a:t>
            </a:r>
            <a:r>
              <a:rPr lang="en-AU" b="1" dirty="0"/>
              <a:t>of </a:t>
            </a:r>
            <a:r>
              <a:rPr lang="en-AU" b="1" dirty="0" smtClean="0"/>
              <a:t>m-learning</a:t>
            </a:r>
            <a:endParaRPr lang="en-AU" dirty="0"/>
          </a:p>
        </p:txBody>
      </p:sp>
      <p:sp>
        <p:nvSpPr>
          <p:cNvPr id="3" name="Content Placeholder 2"/>
          <p:cNvSpPr>
            <a:spLocks noGrp="1"/>
          </p:cNvSpPr>
          <p:nvPr>
            <p:ph idx="1"/>
          </p:nvPr>
        </p:nvSpPr>
        <p:spPr>
          <a:xfrm>
            <a:off x="208670" y="998484"/>
            <a:ext cx="11774659" cy="5672028"/>
          </a:xfrm>
        </p:spPr>
        <p:txBody>
          <a:bodyPr>
            <a:normAutofit/>
          </a:bodyPr>
          <a:lstStyle/>
          <a:p>
            <a:pPr marL="0" indent="0">
              <a:buNone/>
            </a:pPr>
            <a:r>
              <a:rPr lang="en-AU" sz="3200" dirty="0" smtClean="0"/>
              <a:t>Hardware </a:t>
            </a:r>
            <a:r>
              <a:rPr lang="en-AU" sz="3200" dirty="0"/>
              <a:t>issues </a:t>
            </a:r>
            <a:r>
              <a:rPr lang="en-AU" sz="3200" dirty="0" smtClean="0"/>
              <a:t>- small </a:t>
            </a:r>
            <a:r>
              <a:rPr lang="en-AU" sz="3200" dirty="0"/>
              <a:t>screen size, </a:t>
            </a:r>
            <a:r>
              <a:rPr lang="en-AU" sz="3200" dirty="0" smtClean="0"/>
              <a:t>Connectivity, Bandwidth, IT Support of devices</a:t>
            </a:r>
          </a:p>
          <a:p>
            <a:pPr marL="0" indent="0">
              <a:buNone/>
            </a:pPr>
            <a:endParaRPr lang="en-AU" sz="3200" dirty="0" smtClean="0"/>
          </a:p>
          <a:p>
            <a:pPr marL="0" indent="0">
              <a:buNone/>
            </a:pPr>
            <a:r>
              <a:rPr lang="en-AU" sz="3200" dirty="0" smtClean="0"/>
              <a:t>Software </a:t>
            </a:r>
            <a:r>
              <a:rPr lang="en-AU" sz="3200" dirty="0"/>
              <a:t>issues </a:t>
            </a:r>
            <a:r>
              <a:rPr lang="en-AU" sz="3200" dirty="0" smtClean="0"/>
              <a:t>– different apps for difference devices</a:t>
            </a:r>
          </a:p>
          <a:p>
            <a:pPr marL="0" indent="0">
              <a:buNone/>
            </a:pPr>
            <a:endParaRPr lang="en-AU" sz="3200" dirty="0"/>
          </a:p>
          <a:p>
            <a:pPr marL="0" indent="0">
              <a:buNone/>
            </a:pPr>
            <a:r>
              <a:rPr lang="en-AU" sz="3200" dirty="0" smtClean="0"/>
              <a:t>Content - </a:t>
            </a:r>
            <a:r>
              <a:rPr lang="en-AU" sz="3200" dirty="0"/>
              <a:t>digital </a:t>
            </a:r>
            <a:r>
              <a:rPr lang="en-AU" sz="3200" dirty="0" smtClean="0"/>
              <a:t>safety </a:t>
            </a:r>
            <a:r>
              <a:rPr lang="en-AU" sz="3200" dirty="0"/>
              <a:t>and cyberbullying.</a:t>
            </a:r>
          </a:p>
          <a:p>
            <a:pPr marL="0" indent="0">
              <a:buNone/>
            </a:pPr>
            <a:endParaRPr lang="en-AU" sz="3200" dirty="0"/>
          </a:p>
          <a:p>
            <a:pPr marL="0" indent="0">
              <a:buNone/>
            </a:pPr>
            <a:r>
              <a:rPr lang="en-AU" sz="3200" dirty="0"/>
              <a:t>S</a:t>
            </a:r>
            <a:r>
              <a:rPr lang="en-AU" sz="3200" dirty="0" smtClean="0"/>
              <a:t>taff </a:t>
            </a:r>
            <a:r>
              <a:rPr lang="en-AU" sz="3200" dirty="0"/>
              <a:t>issues </a:t>
            </a:r>
            <a:r>
              <a:rPr lang="en-AU" sz="3200" dirty="0" smtClean="0"/>
              <a:t>- "</a:t>
            </a:r>
            <a:r>
              <a:rPr lang="en-AU" sz="3200" dirty="0"/>
              <a:t>the staff is the biggest blocker” </a:t>
            </a:r>
          </a:p>
        </p:txBody>
      </p:sp>
    </p:spTree>
    <p:extLst>
      <p:ext uri="{BB962C8B-B14F-4D97-AF65-F5344CB8AC3E}">
        <p14:creationId xmlns:p14="http://schemas.microsoft.com/office/powerpoint/2010/main" val="1591902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About: Heath Henwood</a:t>
            </a:r>
            <a:endParaRPr lang="en-AU" dirty="0"/>
          </a:p>
        </p:txBody>
      </p:sp>
      <p:sp>
        <p:nvSpPr>
          <p:cNvPr id="3" name="Content Placeholder 2"/>
          <p:cNvSpPr>
            <a:spLocks noGrp="1"/>
          </p:cNvSpPr>
          <p:nvPr>
            <p:ph idx="1"/>
          </p:nvPr>
        </p:nvSpPr>
        <p:spPr>
          <a:xfrm>
            <a:off x="838200" y="1524000"/>
            <a:ext cx="10515600" cy="4652964"/>
          </a:xfrm>
        </p:spPr>
        <p:txBody>
          <a:bodyPr/>
          <a:lstStyle/>
          <a:p>
            <a:r>
              <a:rPr lang="en-AU" dirty="0" smtClean="0"/>
              <a:t>Twenty Year in Education, working in Schools</a:t>
            </a:r>
          </a:p>
          <a:p>
            <a:r>
              <a:rPr lang="en-AU" dirty="0" smtClean="0"/>
              <a:t>5 years as Principal</a:t>
            </a:r>
          </a:p>
          <a:p>
            <a:r>
              <a:rPr lang="en-AU" dirty="0" smtClean="0"/>
              <a:t>Last 7 years as a Teaching – Master Teacher, Pedagogical &amp; Curriculum Coach</a:t>
            </a:r>
          </a:p>
          <a:p>
            <a:r>
              <a:rPr lang="en-AU" dirty="0" smtClean="0"/>
              <a:t>Qualifications in Leadership; Education; Science; Technology</a:t>
            </a:r>
          </a:p>
          <a:p>
            <a:r>
              <a:rPr lang="en-AU" dirty="0" smtClean="0"/>
              <a:t>Worked in:</a:t>
            </a:r>
          </a:p>
          <a:p>
            <a:pPr lvl="1"/>
            <a:r>
              <a:rPr lang="en-AU" dirty="0" smtClean="0"/>
              <a:t>State and Private Schools</a:t>
            </a:r>
          </a:p>
          <a:p>
            <a:pPr lvl="1"/>
            <a:r>
              <a:rPr lang="en-AU" dirty="0" smtClean="0"/>
              <a:t>Low &amp; High Socio-economic Schools, </a:t>
            </a:r>
          </a:p>
          <a:p>
            <a:pPr lvl="1"/>
            <a:r>
              <a:rPr lang="en-AU" dirty="0" smtClean="0"/>
              <a:t>City Regional &amp; Rural</a:t>
            </a:r>
          </a:p>
          <a:p>
            <a:pPr lvl="1"/>
            <a:r>
              <a:rPr lang="en-AU" dirty="0" smtClean="0"/>
              <a:t>Primary, P-12 Colleges, Secondary &amp; Special Schools</a:t>
            </a:r>
            <a:endParaRPr lang="en-AU" dirty="0"/>
          </a:p>
        </p:txBody>
      </p:sp>
    </p:spTree>
    <p:extLst>
      <p:ext uri="{BB962C8B-B14F-4D97-AF65-F5344CB8AC3E}">
        <p14:creationId xmlns:p14="http://schemas.microsoft.com/office/powerpoint/2010/main" val="33691494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2499" y="812800"/>
            <a:ext cx="5567257" cy="5567257"/>
          </a:xfrm>
          <a:prstGeom prst="rect">
            <a:avLst/>
          </a:prstGeom>
        </p:spPr>
      </p:pic>
      <p:sp>
        <p:nvSpPr>
          <p:cNvPr id="4" name="TextBox 3"/>
          <p:cNvSpPr txBox="1"/>
          <p:nvPr/>
        </p:nvSpPr>
        <p:spPr>
          <a:xfrm>
            <a:off x="786438" y="43359"/>
            <a:ext cx="9979378" cy="769441"/>
          </a:xfrm>
          <a:prstGeom prst="rect">
            <a:avLst/>
          </a:prstGeom>
          <a:noFill/>
        </p:spPr>
        <p:txBody>
          <a:bodyPr wrap="square" rtlCol="0">
            <a:spAutoFit/>
          </a:bodyPr>
          <a:lstStyle/>
          <a:p>
            <a:pPr algn="ctr"/>
            <a:r>
              <a:rPr lang="en-AU" sz="4400" dirty="0" smtClean="0"/>
              <a:t>Timing – When Should I adopt Technology? </a:t>
            </a:r>
            <a:endParaRPr lang="en-AU" sz="4400" dirty="0"/>
          </a:p>
        </p:txBody>
      </p:sp>
    </p:spTree>
    <p:extLst>
      <p:ext uri="{BB962C8B-B14F-4D97-AF65-F5344CB8AC3E}">
        <p14:creationId xmlns:p14="http://schemas.microsoft.com/office/powerpoint/2010/main" val="1568657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82623" cy="6858001"/>
          </a:xfrm>
          <a:prstGeom prst="rect">
            <a:avLst/>
          </a:prstGeom>
        </p:spPr>
      </p:pic>
    </p:spTree>
    <p:extLst>
      <p:ext uri="{BB962C8B-B14F-4D97-AF65-F5344CB8AC3E}">
        <p14:creationId xmlns:p14="http://schemas.microsoft.com/office/powerpoint/2010/main" val="368312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b="1" dirty="0"/>
              <a:t>An ecology of learning</a:t>
            </a:r>
            <a:endParaRPr lang="en-AU" dirty="0"/>
          </a:p>
        </p:txBody>
      </p:sp>
      <p:sp>
        <p:nvSpPr>
          <p:cNvPr id="3" name="Content Placeholder 2"/>
          <p:cNvSpPr>
            <a:spLocks noGrp="1"/>
          </p:cNvSpPr>
          <p:nvPr>
            <p:ph idx="1"/>
          </p:nvPr>
        </p:nvSpPr>
        <p:spPr>
          <a:xfrm>
            <a:off x="211015" y="998483"/>
            <a:ext cx="11774659" cy="5859517"/>
          </a:xfrm>
        </p:spPr>
        <p:txBody>
          <a:bodyPr>
            <a:normAutofit/>
          </a:bodyPr>
          <a:lstStyle/>
          <a:p>
            <a:pPr marL="0" indent="0">
              <a:buNone/>
            </a:pPr>
            <a:endParaRPr lang="en-AU" sz="3200" dirty="0" smtClean="0"/>
          </a:p>
          <a:p>
            <a:pPr marL="0" indent="0">
              <a:buNone/>
            </a:pPr>
            <a:r>
              <a:rPr lang="en-AU" sz="3200" dirty="0" smtClean="0"/>
              <a:t>The </a:t>
            </a:r>
            <a:r>
              <a:rPr lang="en-AU" sz="3200" dirty="0"/>
              <a:t>devices themselves are less important than how they are used to support teaching and learning. </a:t>
            </a:r>
          </a:p>
          <a:p>
            <a:pPr marL="0" indent="0">
              <a:buNone/>
            </a:pPr>
            <a:endParaRPr lang="en-AU" sz="3200" dirty="0"/>
          </a:p>
          <a:p>
            <a:pPr marL="0" indent="0">
              <a:buNone/>
            </a:pPr>
            <a:r>
              <a:rPr lang="en-AU" sz="3200" dirty="0"/>
              <a:t>These technologies should not be seen as an end in themselves, nor as an add-on to entertain children and keep them busy</a:t>
            </a:r>
          </a:p>
          <a:p>
            <a:pPr marL="0" indent="0">
              <a:buNone/>
            </a:pPr>
            <a:endParaRPr lang="en-AU" sz="3200" dirty="0"/>
          </a:p>
          <a:p>
            <a:pPr marL="0" indent="0">
              <a:buNone/>
            </a:pPr>
            <a:r>
              <a:rPr lang="en-AU" sz="3200" dirty="0"/>
              <a:t>Good teaching and teachers have to remain the main </a:t>
            </a:r>
            <a:r>
              <a:rPr lang="en-AU" sz="3200" dirty="0" smtClean="0"/>
              <a:t>drivers </a:t>
            </a:r>
            <a:endParaRPr lang="en-AU" sz="3200" dirty="0"/>
          </a:p>
        </p:txBody>
      </p:sp>
    </p:spTree>
    <p:extLst>
      <p:ext uri="{BB962C8B-B14F-4D97-AF65-F5344CB8AC3E}">
        <p14:creationId xmlns:p14="http://schemas.microsoft.com/office/powerpoint/2010/main" val="4190759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5458" y="778933"/>
            <a:ext cx="6872947" cy="6094013"/>
          </a:xfrm>
          <a:prstGeom prst="rect">
            <a:avLst/>
          </a:prstGeom>
        </p:spPr>
      </p:pic>
      <p:sp>
        <p:nvSpPr>
          <p:cNvPr id="3" name="TextBox 2"/>
          <p:cNvSpPr txBox="1"/>
          <p:nvPr/>
        </p:nvSpPr>
        <p:spPr>
          <a:xfrm>
            <a:off x="180622" y="124178"/>
            <a:ext cx="11864622" cy="769441"/>
          </a:xfrm>
          <a:prstGeom prst="rect">
            <a:avLst/>
          </a:prstGeom>
          <a:noFill/>
        </p:spPr>
        <p:txBody>
          <a:bodyPr wrap="square" rtlCol="0">
            <a:spAutoFit/>
          </a:bodyPr>
          <a:lstStyle/>
          <a:p>
            <a:pPr algn="ctr"/>
            <a:r>
              <a:rPr lang="en-AU" sz="4400" b="1" dirty="0" smtClean="0"/>
              <a:t>Thoughts for School Leadership</a:t>
            </a:r>
            <a:endParaRPr lang="en-AU" sz="4400" b="1" dirty="0"/>
          </a:p>
        </p:txBody>
      </p:sp>
    </p:spTree>
    <p:extLst>
      <p:ext uri="{BB962C8B-B14F-4D97-AF65-F5344CB8AC3E}">
        <p14:creationId xmlns:p14="http://schemas.microsoft.com/office/powerpoint/2010/main" val="1403618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457199" y="893379"/>
            <a:ext cx="11218127" cy="4876800"/>
          </a:xfrm>
        </p:spPr>
        <p:txBody>
          <a:bodyPr>
            <a:normAutofit/>
          </a:bodyPr>
          <a:lstStyle/>
          <a:p>
            <a:pPr marL="0" indent="0">
              <a:buNone/>
            </a:pPr>
            <a:endParaRPr lang="en-AU" sz="3200" dirty="0" smtClean="0"/>
          </a:p>
          <a:p>
            <a:pPr marL="0" indent="0">
              <a:buNone/>
            </a:pPr>
            <a:r>
              <a:rPr lang="en-AU" sz="3200" dirty="0" smtClean="0"/>
              <a:t>Leadership can </a:t>
            </a:r>
            <a:r>
              <a:rPr lang="en-AU" sz="3200" dirty="0"/>
              <a:t>provide direction and coordination for an ongoing program that directs student’s learning across </a:t>
            </a:r>
            <a:r>
              <a:rPr lang="en-AU" sz="3200" dirty="0" smtClean="0"/>
              <a:t>KLA’s</a:t>
            </a:r>
            <a:r>
              <a:rPr lang="en-AU" sz="3200" dirty="0"/>
              <a:t>. </a:t>
            </a:r>
            <a:endParaRPr lang="en-AU" sz="3200" dirty="0" smtClean="0"/>
          </a:p>
          <a:p>
            <a:pPr marL="0" indent="0">
              <a:buNone/>
            </a:pPr>
            <a:endParaRPr lang="en-AU" sz="3200" dirty="0" smtClean="0"/>
          </a:p>
          <a:p>
            <a:pPr marL="0" indent="0">
              <a:buNone/>
            </a:pPr>
            <a:r>
              <a:rPr lang="en-AU" sz="3200" dirty="0" smtClean="0"/>
              <a:t>Need to plan know to integrate </a:t>
            </a:r>
            <a:r>
              <a:rPr lang="en-AU" sz="3200" dirty="0"/>
              <a:t>mobile devices into </a:t>
            </a:r>
            <a:r>
              <a:rPr lang="en-AU" sz="3200" dirty="0" smtClean="0"/>
              <a:t>a broader </a:t>
            </a:r>
            <a:r>
              <a:rPr lang="en-AU" sz="3200" dirty="0"/>
              <a:t>learning </a:t>
            </a:r>
            <a:r>
              <a:rPr lang="en-AU" sz="3200" dirty="0" smtClean="0"/>
              <a:t>ecology</a:t>
            </a:r>
          </a:p>
          <a:p>
            <a:pPr marL="0" indent="0">
              <a:buNone/>
            </a:pPr>
            <a:endParaRPr lang="en-AU" sz="3200" dirty="0" smtClean="0"/>
          </a:p>
          <a:p>
            <a:pPr marL="0" indent="0">
              <a:buNone/>
            </a:pPr>
            <a:r>
              <a:rPr lang="en-AU" sz="3200" dirty="0"/>
              <a:t>School leaders are finding the ability to use </a:t>
            </a:r>
            <a:r>
              <a:rPr lang="en-AU" sz="3200" b="1" dirty="0"/>
              <a:t>technology</a:t>
            </a:r>
            <a:r>
              <a:rPr lang="en-AU" sz="3200" dirty="0"/>
              <a:t> a genuine necessity and benefit in helping them meet their responsibilities.</a:t>
            </a:r>
          </a:p>
          <a:p>
            <a:pPr marL="0" indent="0">
              <a:buNone/>
            </a:pPr>
            <a:endParaRPr lang="en-AU" sz="3200" dirty="0"/>
          </a:p>
          <a:p>
            <a:pPr marL="0" indent="0">
              <a:buNone/>
            </a:pPr>
            <a:endParaRPr lang="en-AU" sz="3200" dirty="0" smtClean="0"/>
          </a:p>
          <a:p>
            <a:endParaRPr lang="en-AU" dirty="0"/>
          </a:p>
        </p:txBody>
      </p:sp>
    </p:spTree>
    <p:extLst>
      <p:ext uri="{BB962C8B-B14F-4D97-AF65-F5344CB8AC3E}">
        <p14:creationId xmlns:p14="http://schemas.microsoft.com/office/powerpoint/2010/main" val="2671026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211015" y="893379"/>
            <a:ext cx="11774659" cy="4876800"/>
          </a:xfrm>
        </p:spPr>
        <p:txBody>
          <a:bodyPr>
            <a:normAutofit/>
          </a:bodyPr>
          <a:lstStyle/>
          <a:p>
            <a:pPr marL="0" indent="0">
              <a:buNone/>
            </a:pPr>
            <a:r>
              <a:rPr lang="en-AU" sz="3200" b="1" u="sng" dirty="0" smtClean="0"/>
              <a:t>1. Leadership </a:t>
            </a:r>
            <a:r>
              <a:rPr lang="en-AU" sz="3200" b="1" u="sng" dirty="0"/>
              <a:t>and Vision. </a:t>
            </a:r>
            <a:endParaRPr lang="en-AU" sz="3200" b="1" u="sng" dirty="0" smtClean="0"/>
          </a:p>
          <a:p>
            <a:pPr marL="0" indent="0">
              <a:buNone/>
            </a:pPr>
            <a:endParaRPr lang="en-AU" sz="3200" dirty="0"/>
          </a:p>
          <a:p>
            <a:pPr marL="0" indent="0">
              <a:buNone/>
            </a:pPr>
            <a:r>
              <a:rPr lang="en-AU" sz="3200" dirty="0" smtClean="0"/>
              <a:t>Create </a:t>
            </a:r>
            <a:r>
              <a:rPr lang="en-AU" sz="3200" dirty="0"/>
              <a:t>a shared vision </a:t>
            </a:r>
            <a:r>
              <a:rPr lang="en-AU" sz="3200" dirty="0" smtClean="0"/>
              <a:t>of </a:t>
            </a:r>
            <a:r>
              <a:rPr lang="en-AU" sz="3200" dirty="0"/>
              <a:t>technology </a:t>
            </a:r>
            <a:r>
              <a:rPr lang="en-AU" sz="3200" dirty="0" smtClean="0"/>
              <a:t>by </a:t>
            </a:r>
            <a:r>
              <a:rPr lang="en-AU" sz="3200" dirty="0"/>
              <a:t>serving on </a:t>
            </a:r>
            <a:r>
              <a:rPr lang="en-AU" sz="3200" dirty="0" smtClean="0"/>
              <a:t>technology </a:t>
            </a:r>
            <a:r>
              <a:rPr lang="en-AU" sz="3200" dirty="0"/>
              <a:t>planning teams. </a:t>
            </a:r>
            <a:endParaRPr lang="en-AU" sz="3200" dirty="0" smtClean="0"/>
          </a:p>
          <a:p>
            <a:pPr marL="0" indent="0">
              <a:buNone/>
            </a:pPr>
            <a:endParaRPr lang="en-AU" sz="3200" dirty="0"/>
          </a:p>
          <a:p>
            <a:pPr marL="0" indent="0">
              <a:buNone/>
            </a:pPr>
            <a:r>
              <a:rPr lang="en-AU" sz="3200" dirty="0" smtClean="0"/>
              <a:t>Increasingly </a:t>
            </a:r>
            <a:r>
              <a:rPr lang="en-AU" sz="3200" dirty="0"/>
              <a:t>using curriculum </a:t>
            </a:r>
            <a:r>
              <a:rPr lang="en-AU" sz="3200" dirty="0" smtClean="0"/>
              <a:t>as </a:t>
            </a:r>
            <a:r>
              <a:rPr lang="en-AU" sz="3200" dirty="0"/>
              <a:t>the driver for technology adoption</a:t>
            </a:r>
            <a:r>
              <a:rPr lang="en-AU" sz="3200" dirty="0" smtClean="0"/>
              <a:t>.</a:t>
            </a:r>
          </a:p>
          <a:p>
            <a:pPr marL="0" indent="0">
              <a:buNone/>
            </a:pPr>
            <a:endParaRPr lang="en-AU" sz="3200" dirty="0"/>
          </a:p>
          <a:p>
            <a:pPr marL="0" indent="0">
              <a:buNone/>
            </a:pPr>
            <a:r>
              <a:rPr lang="en-AU" sz="3200" dirty="0" smtClean="0"/>
              <a:t>Finding </a:t>
            </a:r>
            <a:r>
              <a:rPr lang="en-AU" sz="3200" dirty="0"/>
              <a:t>the resources for an ambitious upgrade of </a:t>
            </a:r>
            <a:r>
              <a:rPr lang="en-AU" sz="3200" dirty="0" smtClean="0"/>
              <a:t>school's tech</a:t>
            </a:r>
            <a:endParaRPr lang="en-AU" sz="3200" dirty="0"/>
          </a:p>
        </p:txBody>
      </p:sp>
    </p:spTree>
    <p:extLst>
      <p:ext uri="{BB962C8B-B14F-4D97-AF65-F5344CB8AC3E}">
        <p14:creationId xmlns:p14="http://schemas.microsoft.com/office/powerpoint/2010/main" val="3312118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211015" y="893379"/>
            <a:ext cx="11774659" cy="4876800"/>
          </a:xfrm>
        </p:spPr>
        <p:txBody>
          <a:bodyPr>
            <a:normAutofit/>
          </a:bodyPr>
          <a:lstStyle/>
          <a:p>
            <a:pPr marL="0" indent="0">
              <a:buNone/>
            </a:pPr>
            <a:r>
              <a:rPr lang="en-AU" sz="3200" b="1" u="sng" dirty="0" smtClean="0"/>
              <a:t>2. Learning </a:t>
            </a:r>
            <a:r>
              <a:rPr lang="en-AU" sz="3200" b="1" u="sng" dirty="0"/>
              <a:t>and Teaching. </a:t>
            </a:r>
            <a:endParaRPr lang="en-AU" sz="3200" b="1" u="sng" dirty="0" smtClean="0"/>
          </a:p>
          <a:p>
            <a:pPr marL="0" indent="0">
              <a:buNone/>
            </a:pPr>
            <a:endParaRPr lang="en-AU" sz="3200" dirty="0"/>
          </a:p>
          <a:p>
            <a:pPr marL="0" indent="0">
              <a:buNone/>
            </a:pPr>
            <a:r>
              <a:rPr lang="en-AU" sz="3200" dirty="0" smtClean="0"/>
              <a:t>Supporting </a:t>
            </a:r>
            <a:r>
              <a:rPr lang="en-AU" sz="3200" dirty="0"/>
              <a:t>teachers to increase integration of </a:t>
            </a:r>
            <a:r>
              <a:rPr lang="en-AU" sz="3200" dirty="0" smtClean="0"/>
              <a:t>technology across KLAs</a:t>
            </a:r>
          </a:p>
          <a:p>
            <a:pPr marL="0" indent="0">
              <a:buNone/>
            </a:pPr>
            <a:endParaRPr lang="en-AU" sz="3200" b="1" dirty="0"/>
          </a:p>
          <a:p>
            <a:pPr marL="0" indent="0">
              <a:buNone/>
            </a:pPr>
            <a:r>
              <a:rPr lang="en-AU" sz="3200" dirty="0" smtClean="0"/>
              <a:t>Student </a:t>
            </a:r>
            <a:r>
              <a:rPr lang="en-AU" sz="3200" dirty="0"/>
              <a:t>access to </a:t>
            </a:r>
            <a:r>
              <a:rPr lang="en-AU" sz="3200" dirty="0" smtClean="0"/>
              <a:t>technology; wireless </a:t>
            </a:r>
            <a:r>
              <a:rPr lang="en-AU" sz="3200" dirty="0"/>
              <a:t>connectivity for student-owned laptops and </a:t>
            </a:r>
            <a:r>
              <a:rPr lang="en-AU" sz="3200" dirty="0" smtClean="0"/>
              <a:t>handhelds.</a:t>
            </a:r>
            <a:endParaRPr lang="en-AU" sz="3200" dirty="0"/>
          </a:p>
        </p:txBody>
      </p:sp>
    </p:spTree>
    <p:extLst>
      <p:ext uri="{BB962C8B-B14F-4D97-AF65-F5344CB8AC3E}">
        <p14:creationId xmlns:p14="http://schemas.microsoft.com/office/powerpoint/2010/main" val="1696328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211015" y="893379"/>
            <a:ext cx="11774659" cy="4876800"/>
          </a:xfrm>
        </p:spPr>
        <p:txBody>
          <a:bodyPr>
            <a:normAutofit/>
          </a:bodyPr>
          <a:lstStyle/>
          <a:p>
            <a:pPr marL="0" indent="0">
              <a:buNone/>
            </a:pPr>
            <a:r>
              <a:rPr lang="en-AU" sz="3200" b="1" u="sng" dirty="0" smtClean="0"/>
              <a:t>3. Productivity </a:t>
            </a:r>
            <a:r>
              <a:rPr lang="en-AU" sz="3200" b="1" u="sng" dirty="0"/>
              <a:t>and Professional Practice. </a:t>
            </a:r>
            <a:endParaRPr lang="en-AU" sz="3200" b="1" u="sng" dirty="0" smtClean="0"/>
          </a:p>
          <a:p>
            <a:pPr marL="0" indent="0">
              <a:buNone/>
            </a:pPr>
            <a:endParaRPr lang="en-AU" sz="3200" dirty="0"/>
          </a:p>
          <a:p>
            <a:pPr marL="0" indent="0">
              <a:buNone/>
            </a:pPr>
            <a:r>
              <a:rPr lang="en-AU" sz="3200" dirty="0" smtClean="0"/>
              <a:t>Principal / Key Leader communicates regularly </a:t>
            </a:r>
            <a:r>
              <a:rPr lang="en-AU" sz="3200" dirty="0"/>
              <a:t>and effectively to staff, parents and community using e-mail</a:t>
            </a:r>
            <a:r>
              <a:rPr lang="en-AU" sz="3200" dirty="0" smtClean="0"/>
              <a:t>, social media and websites, etc.</a:t>
            </a:r>
          </a:p>
          <a:p>
            <a:pPr marL="0" indent="0">
              <a:buNone/>
            </a:pPr>
            <a:endParaRPr lang="en-AU" sz="3200" dirty="0"/>
          </a:p>
          <a:p>
            <a:pPr marL="0" indent="0">
              <a:buNone/>
            </a:pPr>
            <a:r>
              <a:rPr lang="en-AU" sz="3200" dirty="0" smtClean="0"/>
              <a:t>Reports </a:t>
            </a:r>
            <a:r>
              <a:rPr lang="en-AU" sz="3200" dirty="0"/>
              <a:t>are illustrated with graphs and photos embedded in multimedia presentations. </a:t>
            </a:r>
            <a:endParaRPr lang="en-AU" sz="3200" dirty="0" smtClean="0"/>
          </a:p>
        </p:txBody>
      </p:sp>
    </p:spTree>
    <p:extLst>
      <p:ext uri="{BB962C8B-B14F-4D97-AF65-F5344CB8AC3E}">
        <p14:creationId xmlns:p14="http://schemas.microsoft.com/office/powerpoint/2010/main" val="3348417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211015" y="893379"/>
            <a:ext cx="11774659" cy="4876800"/>
          </a:xfrm>
        </p:spPr>
        <p:txBody>
          <a:bodyPr>
            <a:normAutofit/>
          </a:bodyPr>
          <a:lstStyle/>
          <a:p>
            <a:pPr marL="0" indent="0">
              <a:buNone/>
            </a:pPr>
            <a:r>
              <a:rPr lang="en-AU" sz="3200" b="1" u="sng" dirty="0" smtClean="0"/>
              <a:t>4. Support</a:t>
            </a:r>
            <a:r>
              <a:rPr lang="en-AU" sz="3200" b="1" u="sng" dirty="0"/>
              <a:t>, Management and Operations. </a:t>
            </a:r>
            <a:endParaRPr lang="en-AU" sz="3200" b="1" u="sng" dirty="0" smtClean="0"/>
          </a:p>
          <a:p>
            <a:pPr marL="0" indent="0">
              <a:buNone/>
            </a:pPr>
            <a:endParaRPr lang="en-AU" sz="3200" dirty="0"/>
          </a:p>
          <a:p>
            <a:pPr marL="0" indent="0">
              <a:buNone/>
            </a:pPr>
            <a:r>
              <a:rPr lang="en-AU" sz="3200" dirty="0" smtClean="0"/>
              <a:t>Having immediate access to student </a:t>
            </a:r>
            <a:r>
              <a:rPr lang="en-AU" sz="3200" dirty="0"/>
              <a:t>information </a:t>
            </a:r>
            <a:r>
              <a:rPr lang="en-AU" sz="3200" dirty="0" smtClean="0"/>
              <a:t>– </a:t>
            </a:r>
          </a:p>
          <a:p>
            <a:pPr marL="0" indent="0">
              <a:buNone/>
            </a:pPr>
            <a:endParaRPr lang="en-AU" sz="3200" dirty="0"/>
          </a:p>
          <a:p>
            <a:pPr marL="0" indent="0">
              <a:buNone/>
            </a:pPr>
            <a:r>
              <a:rPr lang="en-AU" sz="3200" dirty="0" smtClean="0"/>
              <a:t>Systems to track </a:t>
            </a:r>
            <a:r>
              <a:rPr lang="en-AU" sz="3200" dirty="0"/>
              <a:t>the day-to-day </a:t>
            </a:r>
            <a:r>
              <a:rPr lang="en-AU" sz="3200" dirty="0" smtClean="0"/>
              <a:t>operations, schedules</a:t>
            </a:r>
            <a:r>
              <a:rPr lang="en-AU" sz="3200" dirty="0"/>
              <a:t>, attendance records, health records, discipline incidents, grades and online teacher gradebooks. </a:t>
            </a:r>
            <a:endParaRPr lang="en-AU" sz="3200" dirty="0" smtClean="0"/>
          </a:p>
          <a:p>
            <a:pPr marL="0" indent="0">
              <a:buNone/>
            </a:pPr>
            <a:endParaRPr lang="en-AU" dirty="0"/>
          </a:p>
        </p:txBody>
      </p:sp>
    </p:spTree>
    <p:extLst>
      <p:ext uri="{BB962C8B-B14F-4D97-AF65-F5344CB8AC3E}">
        <p14:creationId xmlns:p14="http://schemas.microsoft.com/office/powerpoint/2010/main" val="17180077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211015" y="893379"/>
            <a:ext cx="11774659" cy="4876800"/>
          </a:xfrm>
        </p:spPr>
        <p:txBody>
          <a:bodyPr>
            <a:normAutofit/>
          </a:bodyPr>
          <a:lstStyle/>
          <a:p>
            <a:pPr marL="0" indent="0">
              <a:buNone/>
            </a:pPr>
            <a:r>
              <a:rPr lang="en-AU" sz="3200" b="1" u="sng" dirty="0" smtClean="0"/>
              <a:t>5. Assessment </a:t>
            </a:r>
            <a:r>
              <a:rPr lang="en-AU" sz="3200" b="1" u="sng" dirty="0"/>
              <a:t>and Evaluation. </a:t>
            </a:r>
            <a:endParaRPr lang="en-AU" sz="3200" b="1" u="sng" dirty="0" smtClean="0"/>
          </a:p>
          <a:p>
            <a:pPr marL="0" indent="0">
              <a:buNone/>
            </a:pPr>
            <a:endParaRPr lang="en-AU" sz="3200" dirty="0"/>
          </a:p>
          <a:p>
            <a:pPr marL="0" indent="0">
              <a:buNone/>
            </a:pPr>
            <a:r>
              <a:rPr lang="en-AU" sz="3200" dirty="0" smtClean="0"/>
              <a:t>Commitment </a:t>
            </a:r>
            <a:r>
              <a:rPr lang="en-AU" sz="3200" dirty="0"/>
              <a:t>to </a:t>
            </a:r>
            <a:r>
              <a:rPr lang="en-AU" sz="3200" dirty="0" smtClean="0"/>
              <a:t>document </a:t>
            </a:r>
            <a:r>
              <a:rPr lang="en-AU" sz="3200" dirty="0"/>
              <a:t>continuous </a:t>
            </a:r>
            <a:r>
              <a:rPr lang="en-AU" sz="3200" dirty="0" smtClean="0"/>
              <a:t>improvement through the use of data-mining to:</a:t>
            </a:r>
          </a:p>
          <a:p>
            <a:r>
              <a:rPr lang="en-AU" sz="3200" dirty="0" smtClean="0"/>
              <a:t>Evaluate </a:t>
            </a:r>
            <a:r>
              <a:rPr lang="en-AU" sz="3200" dirty="0"/>
              <a:t>program </a:t>
            </a:r>
            <a:r>
              <a:rPr lang="en-AU" sz="3200" dirty="0" smtClean="0"/>
              <a:t>effectiveness</a:t>
            </a:r>
          </a:p>
          <a:p>
            <a:r>
              <a:rPr lang="en-AU" sz="3200" dirty="0" smtClean="0"/>
              <a:t>Identify </a:t>
            </a:r>
            <a:r>
              <a:rPr lang="en-AU" sz="3200" dirty="0"/>
              <a:t>students needing additional </a:t>
            </a:r>
            <a:r>
              <a:rPr lang="en-AU" sz="3200" dirty="0" smtClean="0"/>
              <a:t>attention</a:t>
            </a:r>
          </a:p>
          <a:p>
            <a:r>
              <a:rPr lang="en-AU" sz="3200" dirty="0" smtClean="0"/>
              <a:t>Plan </a:t>
            </a:r>
            <a:r>
              <a:rPr lang="en-AU" sz="3200" dirty="0"/>
              <a:t>staff development. </a:t>
            </a:r>
          </a:p>
        </p:txBody>
      </p:sp>
    </p:spTree>
    <p:extLst>
      <p:ext uri="{BB962C8B-B14F-4D97-AF65-F5344CB8AC3E}">
        <p14:creationId xmlns:p14="http://schemas.microsoft.com/office/powerpoint/2010/main" val="253864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6942"/>
          </a:xfrm>
        </p:spPr>
        <p:txBody>
          <a:bodyPr/>
          <a:lstStyle/>
          <a:p>
            <a:r>
              <a:rPr lang="en-AU" dirty="0" smtClean="0"/>
              <a:t>Today’s Presentation</a:t>
            </a:r>
            <a:endParaRPr lang="en-AU" dirty="0"/>
          </a:p>
        </p:txBody>
      </p:sp>
      <p:sp>
        <p:nvSpPr>
          <p:cNvPr id="3" name="Content Placeholder 2"/>
          <p:cNvSpPr>
            <a:spLocks noGrp="1"/>
          </p:cNvSpPr>
          <p:nvPr>
            <p:ph idx="1"/>
          </p:nvPr>
        </p:nvSpPr>
        <p:spPr>
          <a:xfrm>
            <a:off x="372534" y="858128"/>
            <a:ext cx="11458222" cy="5999871"/>
          </a:xfrm>
        </p:spPr>
        <p:txBody>
          <a:bodyPr>
            <a:normAutofit/>
          </a:bodyPr>
          <a:lstStyle/>
          <a:p>
            <a:pPr marL="0" indent="0">
              <a:buNone/>
            </a:pPr>
            <a:r>
              <a:rPr lang="en-AU" sz="3200" dirty="0"/>
              <a:t>Classroom teachers face a range of barriers that prevent them from adopting technology across the classroom. </a:t>
            </a:r>
            <a:endParaRPr lang="en-AU" sz="3200" dirty="0" smtClean="0"/>
          </a:p>
          <a:p>
            <a:pPr marL="0" indent="0">
              <a:buNone/>
            </a:pPr>
            <a:endParaRPr lang="en-AU" sz="3200" dirty="0"/>
          </a:p>
          <a:p>
            <a:pPr marL="0" indent="0">
              <a:buNone/>
            </a:pPr>
            <a:r>
              <a:rPr lang="en-AU" sz="3200" dirty="0"/>
              <a:t>This session </a:t>
            </a:r>
            <a:r>
              <a:rPr lang="en-AU" sz="3200" dirty="0" smtClean="0"/>
              <a:t>discusses a </a:t>
            </a:r>
            <a:r>
              <a:rPr lang="en-AU" sz="3200" dirty="0"/>
              <a:t>range of solutions for </a:t>
            </a:r>
            <a:r>
              <a:rPr lang="en-AU" sz="3200" dirty="0" smtClean="0"/>
              <a:t>teachers to overcome: </a:t>
            </a:r>
            <a:endParaRPr lang="en-AU" sz="3200" dirty="0"/>
          </a:p>
          <a:p>
            <a:pPr marL="0" indent="0">
              <a:buNone/>
            </a:pPr>
            <a:endParaRPr lang="en-AU" dirty="0" smtClean="0"/>
          </a:p>
          <a:p>
            <a:pPr marL="0" indent="0">
              <a:buNone/>
            </a:pPr>
            <a:r>
              <a:rPr lang="en-AU" sz="3200" dirty="0" smtClean="0"/>
              <a:t>Common Barrier to Implementing Technology</a:t>
            </a:r>
          </a:p>
          <a:p>
            <a:pPr marL="0" indent="0">
              <a:buNone/>
            </a:pPr>
            <a:endParaRPr lang="en-AU" sz="3200" dirty="0" smtClean="0"/>
          </a:p>
          <a:p>
            <a:pPr marL="0" indent="0">
              <a:buNone/>
            </a:pPr>
            <a:r>
              <a:rPr lang="en-AU" sz="3200" dirty="0" smtClean="0"/>
              <a:t>Practical Strategies </a:t>
            </a:r>
            <a:r>
              <a:rPr lang="en-AU" sz="3200" dirty="0"/>
              <a:t>to </a:t>
            </a:r>
            <a:r>
              <a:rPr lang="en-AU" sz="3200" dirty="0" smtClean="0"/>
              <a:t>adopting technology</a:t>
            </a:r>
          </a:p>
          <a:p>
            <a:pPr marL="0" indent="0">
              <a:buNone/>
            </a:pPr>
            <a:endParaRPr lang="en-AU" sz="3200" dirty="0"/>
          </a:p>
          <a:p>
            <a:pPr marL="0" indent="0">
              <a:buNone/>
            </a:pPr>
            <a:r>
              <a:rPr lang="en-AU" sz="3200" dirty="0" smtClean="0"/>
              <a:t>Thoughts for Leaders</a:t>
            </a:r>
          </a:p>
        </p:txBody>
      </p:sp>
    </p:spTree>
    <p:extLst>
      <p:ext uri="{BB962C8B-B14F-4D97-AF65-F5344CB8AC3E}">
        <p14:creationId xmlns:p14="http://schemas.microsoft.com/office/powerpoint/2010/main" val="1458915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pPr algn="ctr"/>
            <a:r>
              <a:rPr lang="en-AU" b="1" dirty="0"/>
              <a:t>Thoughts for School Leadership</a:t>
            </a:r>
            <a:endParaRPr lang="en-AU" b="1" dirty="0"/>
          </a:p>
        </p:txBody>
      </p:sp>
      <p:sp>
        <p:nvSpPr>
          <p:cNvPr id="3" name="Content Placeholder 2"/>
          <p:cNvSpPr>
            <a:spLocks noGrp="1"/>
          </p:cNvSpPr>
          <p:nvPr>
            <p:ph idx="1"/>
          </p:nvPr>
        </p:nvSpPr>
        <p:spPr>
          <a:xfrm>
            <a:off x="211015" y="893379"/>
            <a:ext cx="11774659" cy="4876800"/>
          </a:xfrm>
        </p:spPr>
        <p:txBody>
          <a:bodyPr>
            <a:normAutofit/>
          </a:bodyPr>
          <a:lstStyle/>
          <a:p>
            <a:pPr marL="0" indent="0">
              <a:buNone/>
            </a:pPr>
            <a:r>
              <a:rPr lang="en-AU" sz="3200" b="1" u="sng" dirty="0" smtClean="0"/>
              <a:t>6. Social</a:t>
            </a:r>
            <a:r>
              <a:rPr lang="en-AU" sz="3200" b="1" u="sng" dirty="0"/>
              <a:t>, Legal and Ethical Issues. </a:t>
            </a:r>
            <a:endParaRPr lang="en-AU" sz="3200" b="1" u="sng" dirty="0" smtClean="0"/>
          </a:p>
          <a:p>
            <a:pPr marL="0" indent="0">
              <a:buNone/>
            </a:pPr>
            <a:endParaRPr lang="en-AU" sz="3200" dirty="0"/>
          </a:p>
          <a:p>
            <a:pPr marL="0" indent="0">
              <a:buNone/>
            </a:pPr>
            <a:r>
              <a:rPr lang="en-AU" sz="3200" dirty="0" smtClean="0"/>
              <a:t>Students</a:t>
            </a:r>
            <a:r>
              <a:rPr lang="en-AU" sz="3200" dirty="0"/>
              <a:t>, always a step ahead of staff in the use of new technologies, find new ways to communicate, learn and sometimes skirt school rules. </a:t>
            </a:r>
            <a:endParaRPr lang="en-AU" sz="3200" dirty="0" smtClean="0"/>
          </a:p>
          <a:p>
            <a:pPr marL="0" indent="0">
              <a:buNone/>
            </a:pPr>
            <a:endParaRPr lang="en-AU" sz="3200" dirty="0"/>
          </a:p>
          <a:p>
            <a:pPr marL="0" indent="0">
              <a:buNone/>
            </a:pPr>
            <a:r>
              <a:rPr lang="en-AU" sz="3200" dirty="0" smtClean="0"/>
              <a:t>An </a:t>
            </a:r>
            <a:r>
              <a:rPr lang="en-AU" sz="3200" dirty="0"/>
              <a:t>ethical dilemma involves resource allocation--how to balance expenditures on technology with other needs such as class size reduction.</a:t>
            </a:r>
          </a:p>
        </p:txBody>
      </p:sp>
    </p:spTree>
    <p:extLst>
      <p:ext uri="{BB962C8B-B14F-4D97-AF65-F5344CB8AC3E}">
        <p14:creationId xmlns:p14="http://schemas.microsoft.com/office/powerpoint/2010/main" val="322017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Questions?</a:t>
            </a:r>
            <a:endParaRPr lang="en-AU" dirty="0"/>
          </a:p>
        </p:txBody>
      </p:sp>
      <p:sp>
        <p:nvSpPr>
          <p:cNvPr id="4" name="Subtitle 2"/>
          <p:cNvSpPr>
            <a:spLocks noGrp="1"/>
          </p:cNvSpPr>
          <p:nvPr>
            <p:ph idx="1"/>
          </p:nvPr>
        </p:nvSpPr>
        <p:spPr>
          <a:xfrm>
            <a:off x="838200" y="3920359"/>
            <a:ext cx="10515600" cy="1850204"/>
          </a:xfrm>
        </p:spPr>
        <p:txBody>
          <a:bodyPr>
            <a:noAutofit/>
          </a:bodyPr>
          <a:lstStyle/>
          <a:p>
            <a:pPr marL="0" indent="0" algn="ctr">
              <a:buNone/>
            </a:pPr>
            <a:r>
              <a:rPr lang="en-AU" sz="4400" dirty="0" smtClean="0"/>
              <a:t>Heath Henwood</a:t>
            </a:r>
          </a:p>
          <a:p>
            <a:pPr marL="0" indent="0" algn="ctr">
              <a:buNone/>
            </a:pPr>
            <a:r>
              <a:rPr lang="en-AU" sz="3600" dirty="0" smtClean="0">
                <a:hlinkClick r:id="rId2"/>
              </a:rPr>
              <a:t>Heath.Henwood@bigpond.com</a:t>
            </a:r>
            <a:endParaRPr lang="en-AU" sz="3600" dirty="0" smtClean="0"/>
          </a:p>
          <a:p>
            <a:pPr marL="0" indent="0" algn="ctr">
              <a:buNone/>
            </a:pPr>
            <a:r>
              <a:rPr lang="en-AU" sz="3600" dirty="0" err="1" smtClean="0"/>
              <a:t>Ph</a:t>
            </a:r>
            <a:r>
              <a:rPr lang="en-AU" sz="3600" dirty="0" smtClean="0"/>
              <a:t> 0417 730 904</a:t>
            </a:r>
            <a:endParaRPr lang="en-AU" sz="3600" dirty="0"/>
          </a:p>
        </p:txBody>
      </p:sp>
    </p:spTree>
    <p:extLst>
      <p:ext uri="{BB962C8B-B14F-4D97-AF65-F5344CB8AC3E}">
        <p14:creationId xmlns:p14="http://schemas.microsoft.com/office/powerpoint/2010/main" val="9433408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Other Topics for Discussion</a:t>
            </a:r>
            <a:endParaRPr lang="en-AU" dirty="0"/>
          </a:p>
        </p:txBody>
      </p:sp>
      <p:sp>
        <p:nvSpPr>
          <p:cNvPr id="3" name="Content Placeholder 2"/>
          <p:cNvSpPr>
            <a:spLocks noGrp="1"/>
          </p:cNvSpPr>
          <p:nvPr>
            <p:ph idx="1"/>
          </p:nvPr>
        </p:nvSpPr>
        <p:spPr/>
        <p:txBody>
          <a:bodyPr>
            <a:normAutofit fontScale="92500"/>
          </a:bodyPr>
          <a:lstStyle/>
          <a:p>
            <a:pPr marL="0" indent="0">
              <a:buNone/>
            </a:pPr>
            <a:r>
              <a:rPr lang="en-AU" dirty="0"/>
              <a:t>Leadership and Direction.</a:t>
            </a:r>
          </a:p>
          <a:p>
            <a:pPr marL="0" indent="0">
              <a:buNone/>
            </a:pPr>
            <a:r>
              <a:rPr lang="en-AU" dirty="0"/>
              <a:t>Integrating technology rather than just implementing or teaching technology </a:t>
            </a:r>
          </a:p>
          <a:p>
            <a:pPr marL="0" lvl="0" indent="0">
              <a:buNone/>
            </a:pPr>
            <a:r>
              <a:rPr lang="en-AU" dirty="0"/>
              <a:t>What professional development is required for teachers to ensure that they are proficiency in teaching technology? </a:t>
            </a:r>
          </a:p>
          <a:p>
            <a:pPr marL="0" lvl="0" indent="0">
              <a:buNone/>
            </a:pPr>
            <a:r>
              <a:rPr lang="en-AU" dirty="0"/>
              <a:t>How can schools ensure students are progressing with the development of technology, keeping up and surpassing real world developments? </a:t>
            </a:r>
          </a:p>
          <a:p>
            <a:pPr marL="0" indent="0">
              <a:buNone/>
            </a:pPr>
            <a:r>
              <a:rPr lang="en-AU" dirty="0"/>
              <a:t>As the use of technology continues to grow, schools need to ensure that they have a comprehensive strategy and vision in education technology. </a:t>
            </a:r>
          </a:p>
          <a:p>
            <a:endParaRPr lang="en-AU" dirty="0"/>
          </a:p>
        </p:txBody>
      </p:sp>
    </p:spTree>
    <p:extLst>
      <p:ext uri="{BB962C8B-B14F-4D97-AF65-F5344CB8AC3E}">
        <p14:creationId xmlns:p14="http://schemas.microsoft.com/office/powerpoint/2010/main" val="3325128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Common Barriers – How to Overcome</a:t>
            </a:r>
            <a:endParaRPr lang="en-AU" dirty="0"/>
          </a:p>
        </p:txBody>
      </p:sp>
      <p:sp>
        <p:nvSpPr>
          <p:cNvPr id="3" name="Content Placeholder 2"/>
          <p:cNvSpPr>
            <a:spLocks noGrp="1"/>
          </p:cNvSpPr>
          <p:nvPr>
            <p:ph idx="1"/>
          </p:nvPr>
        </p:nvSpPr>
        <p:spPr>
          <a:xfrm>
            <a:off x="457199" y="893379"/>
            <a:ext cx="11218127" cy="4876800"/>
          </a:xfrm>
        </p:spPr>
        <p:txBody>
          <a:bodyPr>
            <a:normAutofit/>
          </a:bodyPr>
          <a:lstStyle/>
          <a:p>
            <a:pPr marL="0" lvl="0" indent="0" fontAlgn="ctr">
              <a:buNone/>
            </a:pPr>
            <a:r>
              <a:rPr lang="en-AU" sz="3600" dirty="0" smtClean="0"/>
              <a:t>Money – The lack there of!</a:t>
            </a:r>
          </a:p>
          <a:p>
            <a:pPr marL="0" lvl="0" indent="0" fontAlgn="ctr">
              <a:buNone/>
            </a:pPr>
            <a:r>
              <a:rPr lang="en-AU" sz="3600" dirty="0" smtClean="0"/>
              <a:t>Expertise – The lack there of!</a:t>
            </a:r>
          </a:p>
          <a:p>
            <a:pPr marL="0" lvl="0" indent="0" fontAlgn="ctr">
              <a:buNone/>
            </a:pPr>
            <a:r>
              <a:rPr lang="en-AU" sz="3600" dirty="0" smtClean="0"/>
              <a:t>Internet – How slow can you go?</a:t>
            </a:r>
          </a:p>
          <a:p>
            <a:pPr marL="0" lvl="0" indent="0" fontAlgn="ctr">
              <a:buNone/>
            </a:pPr>
            <a:r>
              <a:rPr lang="en-AU" sz="3600" dirty="0" smtClean="0"/>
              <a:t>Technical Support!</a:t>
            </a:r>
          </a:p>
          <a:p>
            <a:pPr marL="0" lvl="0" indent="0" fontAlgn="ctr">
              <a:buNone/>
            </a:pPr>
            <a:r>
              <a:rPr lang="en-AU" sz="3600" dirty="0" smtClean="0"/>
              <a:t>Which Device?</a:t>
            </a:r>
          </a:p>
          <a:p>
            <a:pPr marL="0" lvl="0" indent="0" fontAlgn="ctr">
              <a:buNone/>
            </a:pPr>
            <a:r>
              <a:rPr lang="en-AU" sz="3600" dirty="0" smtClean="0"/>
              <a:t>Timing – When do I adopt?</a:t>
            </a:r>
          </a:p>
          <a:p>
            <a:pPr marL="0" lvl="0" indent="0" fontAlgn="ctr">
              <a:buNone/>
            </a:pPr>
            <a:endParaRPr lang="en-AU" sz="3600" dirty="0"/>
          </a:p>
        </p:txBody>
      </p:sp>
    </p:spTree>
    <p:extLst>
      <p:ext uri="{BB962C8B-B14F-4D97-AF65-F5344CB8AC3E}">
        <p14:creationId xmlns:p14="http://schemas.microsoft.com/office/powerpoint/2010/main" val="643112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Where can I get $$$$$</a:t>
            </a:r>
            <a:endParaRPr lang="en-AU" dirty="0"/>
          </a:p>
        </p:txBody>
      </p:sp>
      <p:sp>
        <p:nvSpPr>
          <p:cNvPr id="3" name="Content Placeholder 2"/>
          <p:cNvSpPr>
            <a:spLocks noGrp="1"/>
          </p:cNvSpPr>
          <p:nvPr>
            <p:ph idx="1"/>
          </p:nvPr>
        </p:nvSpPr>
        <p:spPr>
          <a:xfrm>
            <a:off x="457199" y="893379"/>
            <a:ext cx="11218127" cy="4876800"/>
          </a:xfrm>
        </p:spPr>
        <p:txBody>
          <a:bodyPr>
            <a:normAutofit/>
          </a:bodyPr>
          <a:lstStyle/>
          <a:p>
            <a:pPr marL="0" lvl="0" indent="0" fontAlgn="ctr">
              <a:buNone/>
            </a:pPr>
            <a:r>
              <a:rPr lang="en-AU" sz="3600" dirty="0" smtClean="0"/>
              <a:t>Is it a school priority?</a:t>
            </a:r>
          </a:p>
          <a:p>
            <a:pPr marL="0" lvl="0" indent="0" fontAlgn="ctr">
              <a:buNone/>
            </a:pPr>
            <a:r>
              <a:rPr lang="en-AU" sz="3600" dirty="0" smtClean="0"/>
              <a:t>Who is driving it at your school?</a:t>
            </a:r>
          </a:p>
          <a:p>
            <a:pPr marL="0" lvl="0" indent="0" fontAlgn="ctr">
              <a:buNone/>
            </a:pPr>
            <a:r>
              <a:rPr lang="en-AU" sz="3600" dirty="0" smtClean="0"/>
              <a:t>Grants</a:t>
            </a:r>
          </a:p>
          <a:p>
            <a:pPr marL="0" lvl="0" indent="0" fontAlgn="ctr">
              <a:buNone/>
            </a:pPr>
            <a:r>
              <a:rPr lang="en-AU" sz="3600" dirty="0" smtClean="0"/>
              <a:t>Partnerships with business.</a:t>
            </a:r>
          </a:p>
          <a:p>
            <a:pPr marL="0" lvl="0" indent="0" fontAlgn="ctr">
              <a:buNone/>
            </a:pPr>
            <a:r>
              <a:rPr lang="en-AU" sz="3600" dirty="0" smtClean="0"/>
              <a:t>Gifts – Clubs</a:t>
            </a:r>
          </a:p>
          <a:p>
            <a:pPr marL="0" lvl="0" indent="0" fontAlgn="ctr">
              <a:buNone/>
            </a:pPr>
            <a:r>
              <a:rPr lang="en-AU" sz="3600" dirty="0" smtClean="0"/>
              <a:t>Councils and Government (partnerships)</a:t>
            </a:r>
          </a:p>
        </p:txBody>
      </p:sp>
    </p:spTree>
    <p:extLst>
      <p:ext uri="{BB962C8B-B14F-4D97-AF65-F5344CB8AC3E}">
        <p14:creationId xmlns:p14="http://schemas.microsoft.com/office/powerpoint/2010/main" val="1998734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4347" y="754062"/>
            <a:ext cx="6076809" cy="6103938"/>
          </a:xfrm>
          <a:prstGeom prst="rect">
            <a:avLst/>
          </a:prstGeom>
        </p:spPr>
      </p:pic>
      <p:sp>
        <p:nvSpPr>
          <p:cNvPr id="3" name="TextBox 2"/>
          <p:cNvSpPr txBox="1"/>
          <p:nvPr/>
        </p:nvSpPr>
        <p:spPr>
          <a:xfrm>
            <a:off x="0" y="135467"/>
            <a:ext cx="12192000" cy="707886"/>
          </a:xfrm>
          <a:prstGeom prst="rect">
            <a:avLst/>
          </a:prstGeom>
          <a:noFill/>
        </p:spPr>
        <p:txBody>
          <a:bodyPr wrap="square" rtlCol="0">
            <a:spAutoFit/>
          </a:bodyPr>
          <a:lstStyle/>
          <a:p>
            <a:pPr algn="ctr"/>
            <a:r>
              <a:rPr lang="en-AU" sz="4000" dirty="0" smtClean="0"/>
              <a:t>Developing Expertise</a:t>
            </a:r>
            <a:endParaRPr lang="en-AU" sz="4000" dirty="0"/>
          </a:p>
        </p:txBody>
      </p:sp>
    </p:spTree>
    <p:extLst>
      <p:ext uri="{BB962C8B-B14F-4D97-AF65-F5344CB8AC3E}">
        <p14:creationId xmlns:p14="http://schemas.microsoft.com/office/powerpoint/2010/main" val="3835290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Developing Expertise</a:t>
            </a:r>
            <a:endParaRPr lang="en-AU" dirty="0"/>
          </a:p>
        </p:txBody>
      </p:sp>
      <p:sp>
        <p:nvSpPr>
          <p:cNvPr id="3" name="Content Placeholder 2"/>
          <p:cNvSpPr>
            <a:spLocks noGrp="1"/>
          </p:cNvSpPr>
          <p:nvPr>
            <p:ph idx="1"/>
          </p:nvPr>
        </p:nvSpPr>
        <p:spPr>
          <a:xfrm>
            <a:off x="237067" y="893378"/>
            <a:ext cx="11729155" cy="5360665"/>
          </a:xfrm>
        </p:spPr>
        <p:txBody>
          <a:bodyPr>
            <a:normAutofit/>
          </a:bodyPr>
          <a:lstStyle/>
          <a:p>
            <a:pPr marL="0" lvl="0" indent="0" fontAlgn="ctr">
              <a:buNone/>
            </a:pPr>
            <a:endParaRPr lang="en-AU" sz="3200" dirty="0" smtClean="0"/>
          </a:p>
          <a:p>
            <a:pPr marL="0" lvl="0" indent="0" fontAlgn="ctr">
              <a:buNone/>
            </a:pPr>
            <a:r>
              <a:rPr lang="en-AU" sz="3200" dirty="0" smtClean="0"/>
              <a:t>What PD do I need?</a:t>
            </a:r>
          </a:p>
          <a:p>
            <a:pPr marL="0" lvl="0" indent="0" fontAlgn="ctr">
              <a:buNone/>
            </a:pPr>
            <a:endParaRPr lang="en-AU" sz="3200" dirty="0" smtClean="0"/>
          </a:p>
          <a:p>
            <a:pPr marL="0" lvl="0" indent="0" fontAlgn="ctr">
              <a:buNone/>
            </a:pPr>
            <a:r>
              <a:rPr lang="en-AU" sz="3200" dirty="0" smtClean="0"/>
              <a:t>What PD is available?</a:t>
            </a:r>
          </a:p>
          <a:p>
            <a:pPr marL="0" indent="0">
              <a:buNone/>
            </a:pPr>
            <a:endParaRPr lang="en-AU" sz="3600" dirty="0"/>
          </a:p>
        </p:txBody>
      </p:sp>
    </p:spTree>
    <p:extLst>
      <p:ext uri="{BB962C8B-B14F-4D97-AF65-F5344CB8AC3E}">
        <p14:creationId xmlns:p14="http://schemas.microsoft.com/office/powerpoint/2010/main" val="664114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8"/>
            <a:ext cx="10515600" cy="885606"/>
          </a:xfrm>
        </p:spPr>
        <p:txBody>
          <a:bodyPr/>
          <a:lstStyle/>
          <a:p>
            <a:r>
              <a:rPr lang="en-AU" dirty="0" smtClean="0"/>
              <a:t>Developing Expertise</a:t>
            </a:r>
            <a:endParaRPr lang="en-AU" dirty="0"/>
          </a:p>
        </p:txBody>
      </p:sp>
      <p:sp>
        <p:nvSpPr>
          <p:cNvPr id="3" name="Content Placeholder 2"/>
          <p:cNvSpPr>
            <a:spLocks noGrp="1"/>
          </p:cNvSpPr>
          <p:nvPr>
            <p:ph idx="1"/>
          </p:nvPr>
        </p:nvSpPr>
        <p:spPr>
          <a:xfrm>
            <a:off x="457199" y="893379"/>
            <a:ext cx="11218127" cy="5676754"/>
          </a:xfrm>
        </p:spPr>
        <p:txBody>
          <a:bodyPr>
            <a:normAutofit/>
          </a:bodyPr>
          <a:lstStyle/>
          <a:p>
            <a:pPr marL="0" indent="0">
              <a:buNone/>
            </a:pPr>
            <a:endParaRPr lang="en-AU" sz="3600" dirty="0" smtClean="0"/>
          </a:p>
          <a:p>
            <a:pPr marL="0" indent="0">
              <a:buNone/>
            </a:pPr>
            <a:r>
              <a:rPr lang="en-AU" sz="3600" dirty="0"/>
              <a:t>Change will inevitably produces tensions. </a:t>
            </a:r>
          </a:p>
          <a:p>
            <a:pPr marL="0" indent="0">
              <a:buNone/>
            </a:pPr>
            <a:endParaRPr lang="en-AU" sz="3600" dirty="0" smtClean="0"/>
          </a:p>
          <a:p>
            <a:pPr marL="0" indent="0">
              <a:buNone/>
            </a:pPr>
            <a:r>
              <a:rPr lang="en-AU" sz="3600" dirty="0" smtClean="0"/>
              <a:t>Training </a:t>
            </a:r>
            <a:r>
              <a:rPr lang="en-AU" sz="3600" dirty="0"/>
              <a:t>must ultimately be about </a:t>
            </a:r>
            <a:endParaRPr lang="en-AU" sz="3600" dirty="0" smtClean="0"/>
          </a:p>
          <a:p>
            <a:pPr marL="0" indent="0">
              <a:buNone/>
            </a:pPr>
            <a:r>
              <a:rPr lang="en-AU" sz="3600" dirty="0" smtClean="0"/>
              <a:t>"</a:t>
            </a:r>
            <a:r>
              <a:rPr lang="en-AU" sz="3600" dirty="0"/>
              <a:t>helping teachers to help </a:t>
            </a:r>
            <a:r>
              <a:rPr lang="en-AU" sz="3600" dirty="0" smtClean="0"/>
              <a:t>themselves“ </a:t>
            </a:r>
          </a:p>
          <a:p>
            <a:pPr marL="0" indent="0">
              <a:buNone/>
            </a:pPr>
            <a:endParaRPr lang="en-AU" sz="3600" dirty="0" smtClean="0"/>
          </a:p>
          <a:p>
            <a:pPr marL="0" indent="0">
              <a:buNone/>
            </a:pPr>
            <a:r>
              <a:rPr lang="en-AU" sz="3600" dirty="0" smtClean="0"/>
              <a:t>Reflect on Learnings</a:t>
            </a:r>
            <a:endParaRPr lang="en-AU" sz="3600" dirty="0"/>
          </a:p>
          <a:p>
            <a:endParaRPr lang="en-AU" sz="3600" dirty="0"/>
          </a:p>
        </p:txBody>
      </p:sp>
    </p:spTree>
    <p:extLst>
      <p:ext uri="{BB962C8B-B14F-4D97-AF65-F5344CB8AC3E}">
        <p14:creationId xmlns:p14="http://schemas.microsoft.com/office/powerpoint/2010/main" val="1808810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877"/>
            <a:ext cx="10515600" cy="640589"/>
          </a:xfrm>
        </p:spPr>
        <p:txBody>
          <a:bodyPr>
            <a:normAutofit fontScale="90000"/>
          </a:bodyPr>
          <a:lstStyle/>
          <a:p>
            <a:r>
              <a:rPr lang="en-AU" b="1" dirty="0" smtClean="0"/>
              <a:t>Developing Expertise</a:t>
            </a:r>
            <a:r>
              <a:rPr lang="en-AU" dirty="0" smtClean="0"/>
              <a:t> </a:t>
            </a:r>
            <a:endParaRPr lang="en-AU" dirty="0"/>
          </a:p>
        </p:txBody>
      </p:sp>
      <p:sp>
        <p:nvSpPr>
          <p:cNvPr id="3" name="Content Placeholder 2"/>
          <p:cNvSpPr>
            <a:spLocks noGrp="1"/>
          </p:cNvSpPr>
          <p:nvPr>
            <p:ph idx="1"/>
          </p:nvPr>
        </p:nvSpPr>
        <p:spPr>
          <a:xfrm>
            <a:off x="158044" y="753466"/>
            <a:ext cx="12033955" cy="6104533"/>
          </a:xfrm>
        </p:spPr>
        <p:txBody>
          <a:bodyPr>
            <a:normAutofit/>
          </a:bodyPr>
          <a:lstStyle/>
          <a:p>
            <a:pPr marL="0" indent="0">
              <a:buNone/>
            </a:pPr>
            <a:endParaRPr lang="en-AU" dirty="0" smtClean="0"/>
          </a:p>
          <a:p>
            <a:pPr marL="0" indent="0">
              <a:buNone/>
            </a:pPr>
            <a:r>
              <a:rPr lang="en-AU" dirty="0" smtClean="0"/>
              <a:t>Focus </a:t>
            </a:r>
            <a:r>
              <a:rPr lang="en-AU" dirty="0"/>
              <a:t>on pedagogy ahead of technology in </a:t>
            </a:r>
            <a:r>
              <a:rPr lang="en-AU" dirty="0" smtClean="0"/>
              <a:t>PD.</a:t>
            </a:r>
          </a:p>
          <a:p>
            <a:pPr marL="0" indent="0">
              <a:buNone/>
            </a:pPr>
            <a:r>
              <a:rPr lang="en-AU" dirty="0" smtClean="0"/>
              <a:t> </a:t>
            </a:r>
            <a:endParaRPr lang="en-AU" dirty="0"/>
          </a:p>
          <a:p>
            <a:pPr marL="0" indent="0">
              <a:buNone/>
            </a:pPr>
            <a:r>
              <a:rPr lang="en-AU" dirty="0" smtClean="0"/>
              <a:t>Invest in time </a:t>
            </a:r>
            <a:r>
              <a:rPr lang="en-AU" dirty="0"/>
              <a:t>for PD </a:t>
            </a:r>
            <a:r>
              <a:rPr lang="en-AU" dirty="0" smtClean="0"/>
              <a:t>to </a:t>
            </a:r>
            <a:r>
              <a:rPr lang="en-AU" dirty="0"/>
              <a:t>support the </a:t>
            </a:r>
            <a:r>
              <a:rPr lang="en-AU" dirty="0" smtClean="0"/>
              <a:t>rollout </a:t>
            </a:r>
            <a:r>
              <a:rPr lang="en-AU" dirty="0"/>
              <a:t>of </a:t>
            </a:r>
            <a:r>
              <a:rPr lang="en-AU" dirty="0" smtClean="0"/>
              <a:t>new technologies</a:t>
            </a:r>
            <a:r>
              <a:rPr lang="en-AU" dirty="0"/>
              <a:t>. </a:t>
            </a:r>
            <a:endParaRPr lang="en-AU" dirty="0" smtClean="0"/>
          </a:p>
          <a:p>
            <a:pPr marL="0" indent="0">
              <a:buNone/>
            </a:pPr>
            <a:endParaRPr lang="en-AU" dirty="0" smtClean="0"/>
          </a:p>
          <a:p>
            <a:pPr marL="0" indent="0">
              <a:buNone/>
            </a:pPr>
            <a:r>
              <a:rPr lang="en-AU" dirty="0"/>
              <a:t>E</a:t>
            </a:r>
            <a:r>
              <a:rPr lang="en-AU" dirty="0" smtClean="0"/>
              <a:t>xplore truly innovative </a:t>
            </a:r>
            <a:r>
              <a:rPr lang="en-AU" dirty="0"/>
              <a:t>uses of the </a:t>
            </a:r>
            <a:r>
              <a:rPr lang="en-AU" dirty="0" smtClean="0"/>
              <a:t>devices </a:t>
            </a:r>
          </a:p>
          <a:p>
            <a:pPr marL="0" indent="0">
              <a:buNone/>
            </a:pPr>
            <a:endParaRPr lang="en-AU" dirty="0" smtClean="0"/>
          </a:p>
          <a:p>
            <a:pPr marL="0" indent="0">
              <a:buNone/>
            </a:pPr>
            <a:r>
              <a:rPr lang="en-AU" dirty="0" smtClean="0"/>
              <a:t>Targeted </a:t>
            </a:r>
            <a:r>
              <a:rPr lang="en-AU" dirty="0"/>
              <a:t>and contextualised PD is most effective. In a rapidly changing </a:t>
            </a:r>
            <a:r>
              <a:rPr lang="en-AU" dirty="0" smtClean="0"/>
              <a:t>field with time poor teachers - individualised </a:t>
            </a:r>
            <a:r>
              <a:rPr lang="en-AU" dirty="0"/>
              <a:t>PD delivered at the point of </a:t>
            </a:r>
            <a:r>
              <a:rPr lang="en-AU" dirty="0" smtClean="0"/>
              <a:t>need is required</a:t>
            </a:r>
          </a:p>
          <a:p>
            <a:pPr marL="0" indent="0">
              <a:buNone/>
            </a:pPr>
            <a:endParaRPr lang="en-AU" dirty="0" smtClean="0"/>
          </a:p>
          <a:p>
            <a:pPr marL="0" indent="0">
              <a:buNone/>
            </a:pPr>
            <a:r>
              <a:rPr lang="en-AU" dirty="0" smtClean="0"/>
              <a:t>Build Professional Learning Network </a:t>
            </a:r>
          </a:p>
        </p:txBody>
      </p:sp>
    </p:spTree>
    <p:extLst>
      <p:ext uri="{BB962C8B-B14F-4D97-AF65-F5344CB8AC3E}">
        <p14:creationId xmlns:p14="http://schemas.microsoft.com/office/powerpoint/2010/main" val="184984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7204</TotalTime>
  <Words>1743</Words>
  <Application>Microsoft Office PowerPoint</Application>
  <PresentationFormat>Widescreen</PresentationFormat>
  <Paragraphs>246</Paragraphs>
  <Slides>32</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Overcoming Barriers in Adopting Technology</vt:lpstr>
      <vt:lpstr>About: Heath Henwood</vt:lpstr>
      <vt:lpstr>Today’s Presentation</vt:lpstr>
      <vt:lpstr>Common Barriers – How to Overcome</vt:lpstr>
      <vt:lpstr>Where can I get $$$$$</vt:lpstr>
      <vt:lpstr>PowerPoint Presentation</vt:lpstr>
      <vt:lpstr>Developing Expertise</vt:lpstr>
      <vt:lpstr>Developing Expertise</vt:lpstr>
      <vt:lpstr>Developing Expertise </vt:lpstr>
      <vt:lpstr>PowerPoint Presentation</vt:lpstr>
      <vt:lpstr>Internet - Speed</vt:lpstr>
      <vt:lpstr>Tech Support</vt:lpstr>
      <vt:lpstr>PowerPoint Presentation</vt:lpstr>
      <vt:lpstr>Which Device</vt:lpstr>
      <vt:lpstr>Experimenting with mobile handheld devices</vt:lpstr>
      <vt:lpstr>Benefits of m-Learning</vt:lpstr>
      <vt:lpstr>Benefits of m-Learning</vt:lpstr>
      <vt:lpstr>Drawbacks of m-learning</vt:lpstr>
      <vt:lpstr>Drawbacks of m-learning</vt:lpstr>
      <vt:lpstr>PowerPoint Presentation</vt:lpstr>
      <vt:lpstr>PowerPoint Presentation</vt:lpstr>
      <vt:lpstr>An ecology of learning</vt:lpstr>
      <vt:lpstr>PowerPoint Presentation</vt:lpstr>
      <vt:lpstr>Thoughts for School Leadership</vt:lpstr>
      <vt:lpstr>Thoughts for School Leadership</vt:lpstr>
      <vt:lpstr>Thoughts for School Leadership</vt:lpstr>
      <vt:lpstr>Thoughts for School Leadership</vt:lpstr>
      <vt:lpstr>Thoughts for School Leadership</vt:lpstr>
      <vt:lpstr>Thoughts for School Leadership</vt:lpstr>
      <vt:lpstr>Thoughts for School Leadership</vt:lpstr>
      <vt:lpstr>Questions?</vt:lpstr>
      <vt:lpstr>Other Topics for Discussion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HENWOOD, Heath (hhenw1)</dc:creator>
  <cp:lastModifiedBy>HENWOOD, Heath (hhenw1)</cp:lastModifiedBy>
  <cp:revision>41</cp:revision>
  <dcterms:created xsi:type="dcterms:W3CDTF">2017-07-31T03:24:35Z</dcterms:created>
  <dcterms:modified xsi:type="dcterms:W3CDTF">2017-08-21T02:04:07Z</dcterms:modified>
</cp:coreProperties>
</file>